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02" r:id="rId3"/>
    <p:sldId id="352" r:id="rId4"/>
    <p:sldId id="326" r:id="rId5"/>
    <p:sldId id="327" r:id="rId6"/>
    <p:sldId id="328" r:id="rId7"/>
    <p:sldId id="330" r:id="rId8"/>
    <p:sldId id="275" r:id="rId9"/>
    <p:sldId id="331" r:id="rId10"/>
    <p:sldId id="280" r:id="rId11"/>
    <p:sldId id="333" r:id="rId12"/>
    <p:sldId id="312" r:id="rId13"/>
    <p:sldId id="313" r:id="rId14"/>
    <p:sldId id="274" r:id="rId15"/>
    <p:sldId id="279" r:id="rId16"/>
    <p:sldId id="338" r:id="rId17"/>
    <p:sldId id="357" r:id="rId18"/>
    <p:sldId id="339" r:id="rId19"/>
    <p:sldId id="340" r:id="rId20"/>
    <p:sldId id="341" r:id="rId21"/>
    <p:sldId id="342" r:id="rId22"/>
    <p:sldId id="343" r:id="rId23"/>
    <p:sldId id="309" r:id="rId24"/>
    <p:sldId id="299" r:id="rId25"/>
    <p:sldId id="311" r:id="rId26"/>
    <p:sldId id="335" r:id="rId27"/>
    <p:sldId id="350" r:id="rId28"/>
    <p:sldId id="351" r:id="rId29"/>
    <p:sldId id="349" r:id="rId30"/>
    <p:sldId id="257" r:id="rId31"/>
    <p:sldId id="319" r:id="rId32"/>
    <p:sldId id="320" r:id="rId33"/>
    <p:sldId id="321" r:id="rId34"/>
    <p:sldId id="322" r:id="rId35"/>
    <p:sldId id="323" r:id="rId36"/>
    <p:sldId id="278" r:id="rId37"/>
    <p:sldId id="354" r:id="rId38"/>
    <p:sldId id="277" r:id="rId39"/>
    <p:sldId id="304" r:id="rId40"/>
    <p:sldId id="358" r:id="rId41"/>
    <p:sldId id="317" r:id="rId42"/>
    <p:sldId id="355" r:id="rId43"/>
    <p:sldId id="356" r:id="rId44"/>
    <p:sldId id="281" r:id="rId45"/>
    <p:sldId id="276" r:id="rId46"/>
    <p:sldId id="259" r:id="rId47"/>
    <p:sldId id="307" r:id="rId48"/>
    <p:sldId id="332" r:id="rId49"/>
    <p:sldId id="260" r:id="rId50"/>
    <p:sldId id="298" r:id="rId51"/>
    <p:sldId id="296" r:id="rId52"/>
    <p:sldId id="303" r:id="rId53"/>
    <p:sldId id="300" r:id="rId54"/>
    <p:sldId id="272" r:id="rId55"/>
    <p:sldId id="258" r:id="rId56"/>
    <p:sldId id="293" r:id="rId57"/>
    <p:sldId id="287" r:id="rId58"/>
    <p:sldId id="289" r:id="rId59"/>
    <p:sldId id="290" r:id="rId60"/>
    <p:sldId id="294" r:id="rId61"/>
    <p:sldId id="286" r:id="rId62"/>
    <p:sldId id="291" r:id="rId63"/>
    <p:sldId id="263" r:id="rId64"/>
    <p:sldId id="359"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BEB4D4-BC60-4499-9F9F-DF82870FE480}" type="datetimeFigureOut">
              <a:rPr lang="en-US" smtClean="0"/>
              <a:t>4/22/2020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A30C4A-3834-40A5-85CE-00A9B480C374}" type="slidenum">
              <a:rPr lang="en-US" smtClean="0"/>
              <a:t>‹#›</a:t>
            </a:fld>
            <a:endParaRPr lang="en-US"/>
          </a:p>
        </p:txBody>
      </p:sp>
    </p:spTree>
    <p:extLst>
      <p:ext uri="{BB962C8B-B14F-4D97-AF65-F5344CB8AC3E}">
        <p14:creationId xmlns:p14="http://schemas.microsoft.com/office/powerpoint/2010/main" val="193791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30C4A-3834-40A5-85CE-00A9B480C374}" type="slidenum">
              <a:rPr lang="en-US" smtClean="0"/>
              <a:t>2</a:t>
            </a:fld>
            <a:endParaRPr lang="en-US"/>
          </a:p>
        </p:txBody>
      </p:sp>
    </p:spTree>
    <p:extLst>
      <p:ext uri="{BB962C8B-B14F-4D97-AF65-F5344CB8AC3E}">
        <p14:creationId xmlns:p14="http://schemas.microsoft.com/office/powerpoint/2010/main" val="50772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30C4A-3834-40A5-85CE-00A9B480C374}" type="slidenum">
              <a:rPr lang="en-US" smtClean="0"/>
              <a:t>38</a:t>
            </a:fld>
            <a:endParaRPr lang="en-US"/>
          </a:p>
        </p:txBody>
      </p:sp>
    </p:spTree>
    <p:extLst>
      <p:ext uri="{BB962C8B-B14F-4D97-AF65-F5344CB8AC3E}">
        <p14:creationId xmlns:p14="http://schemas.microsoft.com/office/powerpoint/2010/main" val="186388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30C4A-3834-40A5-85CE-00A9B480C374}" type="slidenum">
              <a:rPr lang="en-US" smtClean="0"/>
              <a:t>54</a:t>
            </a:fld>
            <a:endParaRPr lang="en-US"/>
          </a:p>
        </p:txBody>
      </p:sp>
    </p:spTree>
    <p:extLst>
      <p:ext uri="{BB962C8B-B14F-4D97-AF65-F5344CB8AC3E}">
        <p14:creationId xmlns:p14="http://schemas.microsoft.com/office/powerpoint/2010/main" val="2322244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C70758-B92F-4085-88D6-64C6C50C5F4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2F11E-9972-44DA-91B6-51A94B71F08C}" type="slidenum">
              <a:rPr lang="en-US" smtClean="0"/>
              <a:t>‹#›</a:t>
            </a:fld>
            <a:endParaRPr lang="en-US"/>
          </a:p>
        </p:txBody>
      </p:sp>
    </p:spTree>
    <p:extLst>
      <p:ext uri="{BB962C8B-B14F-4D97-AF65-F5344CB8AC3E}">
        <p14:creationId xmlns:p14="http://schemas.microsoft.com/office/powerpoint/2010/main" val="387675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70758-B92F-4085-88D6-64C6C50C5F4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2F11E-9972-44DA-91B6-51A94B71F08C}" type="slidenum">
              <a:rPr lang="en-US" smtClean="0"/>
              <a:t>‹#›</a:t>
            </a:fld>
            <a:endParaRPr lang="en-US"/>
          </a:p>
        </p:txBody>
      </p:sp>
    </p:spTree>
    <p:extLst>
      <p:ext uri="{BB962C8B-B14F-4D97-AF65-F5344CB8AC3E}">
        <p14:creationId xmlns:p14="http://schemas.microsoft.com/office/powerpoint/2010/main" val="246616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70758-B92F-4085-88D6-64C6C50C5F4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2F11E-9972-44DA-91B6-51A94B71F08C}" type="slidenum">
              <a:rPr lang="en-US" smtClean="0"/>
              <a:t>‹#›</a:t>
            </a:fld>
            <a:endParaRPr lang="en-US"/>
          </a:p>
        </p:txBody>
      </p:sp>
    </p:spTree>
    <p:extLst>
      <p:ext uri="{BB962C8B-B14F-4D97-AF65-F5344CB8AC3E}">
        <p14:creationId xmlns:p14="http://schemas.microsoft.com/office/powerpoint/2010/main" val="148805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70758-B92F-4085-88D6-64C6C50C5F4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2F11E-9972-44DA-91B6-51A94B71F08C}" type="slidenum">
              <a:rPr lang="en-US" smtClean="0"/>
              <a:t>‹#›</a:t>
            </a:fld>
            <a:endParaRPr lang="en-US"/>
          </a:p>
        </p:txBody>
      </p:sp>
    </p:spTree>
    <p:extLst>
      <p:ext uri="{BB962C8B-B14F-4D97-AF65-F5344CB8AC3E}">
        <p14:creationId xmlns:p14="http://schemas.microsoft.com/office/powerpoint/2010/main" val="3795815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C70758-B92F-4085-88D6-64C6C50C5F4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2F11E-9972-44DA-91B6-51A94B71F08C}" type="slidenum">
              <a:rPr lang="en-US" smtClean="0"/>
              <a:t>‹#›</a:t>
            </a:fld>
            <a:endParaRPr lang="en-US"/>
          </a:p>
        </p:txBody>
      </p:sp>
    </p:spTree>
    <p:extLst>
      <p:ext uri="{BB962C8B-B14F-4D97-AF65-F5344CB8AC3E}">
        <p14:creationId xmlns:p14="http://schemas.microsoft.com/office/powerpoint/2010/main" val="404143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C70758-B92F-4085-88D6-64C6C50C5F4B}"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2F11E-9972-44DA-91B6-51A94B71F08C}" type="slidenum">
              <a:rPr lang="en-US" smtClean="0"/>
              <a:t>‹#›</a:t>
            </a:fld>
            <a:endParaRPr lang="en-US"/>
          </a:p>
        </p:txBody>
      </p:sp>
    </p:spTree>
    <p:extLst>
      <p:ext uri="{BB962C8B-B14F-4D97-AF65-F5344CB8AC3E}">
        <p14:creationId xmlns:p14="http://schemas.microsoft.com/office/powerpoint/2010/main" val="92331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C70758-B92F-4085-88D6-64C6C50C5F4B}"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F2F11E-9972-44DA-91B6-51A94B71F08C}" type="slidenum">
              <a:rPr lang="en-US" smtClean="0"/>
              <a:t>‹#›</a:t>
            </a:fld>
            <a:endParaRPr lang="en-US"/>
          </a:p>
        </p:txBody>
      </p:sp>
    </p:spTree>
    <p:extLst>
      <p:ext uri="{BB962C8B-B14F-4D97-AF65-F5344CB8AC3E}">
        <p14:creationId xmlns:p14="http://schemas.microsoft.com/office/powerpoint/2010/main" val="1891220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C70758-B92F-4085-88D6-64C6C50C5F4B}" type="datetimeFigureOut">
              <a:rPr lang="en-US" smtClean="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F2F11E-9972-44DA-91B6-51A94B71F08C}" type="slidenum">
              <a:rPr lang="en-US" smtClean="0"/>
              <a:t>‹#›</a:t>
            </a:fld>
            <a:endParaRPr lang="en-US"/>
          </a:p>
        </p:txBody>
      </p:sp>
    </p:spTree>
    <p:extLst>
      <p:ext uri="{BB962C8B-B14F-4D97-AF65-F5344CB8AC3E}">
        <p14:creationId xmlns:p14="http://schemas.microsoft.com/office/powerpoint/2010/main" val="40330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70758-B92F-4085-88D6-64C6C50C5F4B}" type="datetimeFigureOut">
              <a:rPr lang="en-US" smtClean="0"/>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F2F11E-9972-44DA-91B6-51A94B71F08C}" type="slidenum">
              <a:rPr lang="en-US" smtClean="0"/>
              <a:t>‹#›</a:t>
            </a:fld>
            <a:endParaRPr lang="en-US"/>
          </a:p>
        </p:txBody>
      </p:sp>
    </p:spTree>
    <p:extLst>
      <p:ext uri="{BB962C8B-B14F-4D97-AF65-F5344CB8AC3E}">
        <p14:creationId xmlns:p14="http://schemas.microsoft.com/office/powerpoint/2010/main" val="1283182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70758-B92F-4085-88D6-64C6C50C5F4B}"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2F11E-9972-44DA-91B6-51A94B71F08C}" type="slidenum">
              <a:rPr lang="en-US" smtClean="0"/>
              <a:t>‹#›</a:t>
            </a:fld>
            <a:endParaRPr lang="en-US"/>
          </a:p>
        </p:txBody>
      </p:sp>
    </p:spTree>
    <p:extLst>
      <p:ext uri="{BB962C8B-B14F-4D97-AF65-F5344CB8AC3E}">
        <p14:creationId xmlns:p14="http://schemas.microsoft.com/office/powerpoint/2010/main" val="182878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70758-B92F-4085-88D6-64C6C50C5F4B}"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2F11E-9972-44DA-91B6-51A94B71F08C}" type="slidenum">
              <a:rPr lang="en-US" smtClean="0"/>
              <a:t>‹#›</a:t>
            </a:fld>
            <a:endParaRPr lang="en-US"/>
          </a:p>
        </p:txBody>
      </p:sp>
    </p:spTree>
    <p:extLst>
      <p:ext uri="{BB962C8B-B14F-4D97-AF65-F5344CB8AC3E}">
        <p14:creationId xmlns:p14="http://schemas.microsoft.com/office/powerpoint/2010/main" val="827817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70758-B92F-4085-88D6-64C6C50C5F4B}" type="datetimeFigureOut">
              <a:rPr lang="en-US" smtClean="0"/>
              <a:t>4/22/2020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2F11E-9972-44DA-91B6-51A94B71F08C}" type="slidenum">
              <a:rPr lang="en-US" smtClean="0"/>
              <a:t>‹#›</a:t>
            </a:fld>
            <a:endParaRPr lang="en-US"/>
          </a:p>
        </p:txBody>
      </p:sp>
    </p:spTree>
    <p:extLst>
      <p:ext uri="{BB962C8B-B14F-4D97-AF65-F5344CB8AC3E}">
        <p14:creationId xmlns:p14="http://schemas.microsoft.com/office/powerpoint/2010/main" val="1073368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ink.springer.com/article/10.1007/s00134-020-06022-5" TargetMode="External"/><Relationship Id="rId2" Type="http://schemas.openxmlformats.org/officeDocument/2006/relationships/hyperlink" Target="https://www-uptodate-com.proxy.medlib.uits.iu.edu/contents/dexamethasone-drug-information?search=covid+19+and+inflammation&amp;topicRef=127419&amp;source=see_link" TargetMode="External"/><Relationship Id="rId1" Type="http://schemas.openxmlformats.org/officeDocument/2006/relationships/slideLayout" Target="../slideLayouts/slideLayout2.xml"/><Relationship Id="rId4" Type="http://schemas.openxmlformats.org/officeDocument/2006/relationships/hyperlink" Target="https://www.cdc.gov/coronavirus/2019-ncov/hcp/clinical-guidance-management-patients.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bi-nlm-nih-gov.proxy.medlib.uits.iu.edu/pubmed/32227760"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acc.org/latest-in-cardiology/ten-points-to-remember/2020/04/07/12/25/coronavirus-disease-2019-infection-and-ra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cbi-nlm-nih-gov.proxy.medlib.uits.iu.edu/pubmed/32282022"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ciencedirect.com/book/9781416065814" TargetMode="External"/><Relationship Id="rId2" Type="http://schemas.openxmlformats.org/officeDocument/2006/relationships/hyperlink" Target="https://www.sciencedirect.com/topics/medicine-and-dentistry/deoxyribonucleoprotein"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ncbi-nlm-nih-gov.proxy.medlib.uits.iu.edu/pubmed/3227736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ncbi-nlm-nih-gov.proxy.medlib.uits.iu.edu/pubmed?term=32004427"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ncbi-nlm-nih-gov.proxy.medlib.uits.iu.edu/pubmed/32275812"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s://www.acc.org/latest-in-cardiology/ten-points-to-remember/2020/04/07/12/25/coronavirus-disease-2019-infection-and-ras" TargetMode="External"/><Relationship Id="rId13" Type="http://schemas.openxmlformats.org/officeDocument/2006/relationships/hyperlink" Target="https://www-sciencedirect-com.proxy.medlib.uits.iu.edu/science/journal/01406736" TargetMode="External"/><Relationship Id="rId18" Type="http://schemas.openxmlformats.org/officeDocument/2006/relationships/hyperlink" Target="http://med.stanford.edu/news/all-news/2020/03/covid-19-can-coexist-with-other-respiratory-viruses.html" TargetMode="External"/><Relationship Id="rId3" Type="http://schemas.openxmlformats.org/officeDocument/2006/relationships/hyperlink" Target="https://www-ncbi-nlm-nih-gov.proxy.medlib.uits.iu.edu/pubmed?term=32227760" TargetMode="External"/><Relationship Id="rId7" Type="http://schemas.openxmlformats.org/officeDocument/2006/relationships/hyperlink" Target="https://www.bmj.com/content/347/bmj.f6041" TargetMode="External"/><Relationship Id="rId12" Type="http://schemas.openxmlformats.org/officeDocument/2006/relationships/hyperlink" Target="https://www-ncbi-nlm-nih-gov.proxy.medlib.uits.iu.edu/pubmed/32171076?dopt=Abstract" TargetMode="External"/><Relationship Id="rId17" Type="http://schemas.openxmlformats.org/officeDocument/2006/relationships/hyperlink" Target="https://www.ncbi.nlm.nih.gov/pubmed/32281213" TargetMode="External"/><Relationship Id="rId2" Type="http://schemas.openxmlformats.org/officeDocument/2006/relationships/hyperlink" Target="https://www-ncbi-nlm-nih-gov.proxy.medlib.uits.iu.edu/pubmed?term=32208485" TargetMode="External"/><Relationship Id="rId16" Type="http://schemas.openxmlformats.org/officeDocument/2006/relationships/hyperlink" Target="https://www-ncbi-nlm-nih-gov.proxy.medlib.uits.iu.edu/pubmed/32282022" TargetMode="External"/><Relationship Id="rId1" Type="http://schemas.openxmlformats.org/officeDocument/2006/relationships/slideLayout" Target="../slideLayouts/slideLayout2.xml"/><Relationship Id="rId6" Type="http://schemas.openxmlformats.org/officeDocument/2006/relationships/hyperlink" Target="https://doi.org/10.1136/bmj.m1086" TargetMode="External"/><Relationship Id="rId11" Type="http://schemas.openxmlformats.org/officeDocument/2006/relationships/hyperlink" Target="https://www-ncbi-nlm-nih-gov.proxy.medlib.uits.iu.edu/pubmed?term=32004427" TargetMode="External"/><Relationship Id="rId5" Type="http://schemas.openxmlformats.org/officeDocument/2006/relationships/hyperlink" Target="https://www.thelancet.com/action/showPdf?pii=S2213-2600(20)30116-8" TargetMode="External"/><Relationship Id="rId15" Type="http://schemas.openxmlformats.org/officeDocument/2006/relationships/hyperlink" Target="https://www-ncbi-nlm-nih-gov.proxy.medlib.uits.iu.edu/pubmed?term=32253759" TargetMode="External"/><Relationship Id="rId10" Type="http://schemas.openxmlformats.org/officeDocument/2006/relationships/hyperlink" Target="https://www-ncbi-nlm-nih-gov.proxy.medlib.uits.iu.edu/pubmed/32275812" TargetMode="External"/><Relationship Id="rId19" Type="http://schemas.openxmlformats.org/officeDocument/2006/relationships/hyperlink" Target="https://www-ncbi-nlm-nih-gov.proxy.medlib.uits.iu.edu/pubmed/32215647" TargetMode="External"/><Relationship Id="rId4" Type="http://schemas.openxmlformats.org/officeDocument/2006/relationships/hyperlink" Target="https://www-ncbi-nlm-nih-gov.proxy.medlib.uits.iu.edu/pubmed/32205204" TargetMode="External"/><Relationship Id="rId9" Type="http://schemas.openxmlformats.org/officeDocument/2006/relationships/hyperlink" Target="https://www-ncbi-nlm-nih-gov.proxy.medlib.uits.iu.edu/pubmed/32196707" TargetMode="External"/><Relationship Id="rId14" Type="http://schemas.openxmlformats.org/officeDocument/2006/relationships/hyperlink" Target="https://www-sciencedirect-com.proxy.medlib.uits.iu.edu/science/journal/01406736/395/10229"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proxy.medlib.uits.iu.edu/pubmed/32196707"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med.stanford.edu/news/all-news/2020/03/covid-19-can-coexist-with-other-respiratory-viruse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www-ncbi-nlm-nih-gov.proxy.medlib.uits.iu.edu/pubmed/322156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dirty="0"/>
              <a:t>Coronavirus </a:t>
            </a:r>
            <a:r>
              <a:rPr lang="en-US" dirty="0" smtClean="0"/>
              <a:t>Disease </a:t>
            </a:r>
            <a:r>
              <a:rPr lang="en-US" dirty="0"/>
              <a:t>2019 (COVID-19): Management</a:t>
            </a:r>
            <a:endParaRPr lang="en-US" dirty="0"/>
          </a:p>
        </p:txBody>
      </p:sp>
      <p:sp>
        <p:nvSpPr>
          <p:cNvPr id="3" name="Subtitle 2"/>
          <p:cNvSpPr>
            <a:spLocks noGrp="1"/>
          </p:cNvSpPr>
          <p:nvPr>
            <p:ph type="subTitle" idx="1"/>
          </p:nvPr>
        </p:nvSpPr>
        <p:spPr>
          <a:xfrm>
            <a:off x="1371600" y="2286000"/>
            <a:ext cx="6400800" cy="3352800"/>
          </a:xfrm>
        </p:spPr>
        <p:txBody>
          <a:bodyPr>
            <a:normAutofit fontScale="85000" lnSpcReduction="20000"/>
          </a:bodyPr>
          <a:lstStyle/>
          <a:p>
            <a:r>
              <a:rPr lang="en-US" dirty="0" smtClean="0"/>
              <a:t>Andreas J </a:t>
            </a:r>
            <a:r>
              <a:rPr lang="en-US" dirty="0" err="1" smtClean="0"/>
              <a:t>Deymann</a:t>
            </a:r>
            <a:r>
              <a:rPr lang="en-US" dirty="0" smtClean="0"/>
              <a:t>, MD</a:t>
            </a:r>
          </a:p>
          <a:p>
            <a:r>
              <a:rPr lang="en-US" sz="1900" dirty="0" smtClean="0"/>
              <a:t>Chair of the Department of Pediatrics </a:t>
            </a:r>
          </a:p>
          <a:p>
            <a:r>
              <a:rPr lang="en-US" sz="1900" dirty="0" smtClean="0"/>
              <a:t>Memorial Hospital South Bend</a:t>
            </a:r>
          </a:p>
          <a:p>
            <a:endParaRPr lang="en-US" sz="1900" dirty="0" smtClean="0"/>
          </a:p>
          <a:p>
            <a:r>
              <a:rPr lang="en-US" dirty="0" smtClean="0"/>
              <a:t>Justin Chow, MD, FACP, </a:t>
            </a:r>
            <a:r>
              <a:rPr lang="en-US" dirty="0" smtClean="0"/>
              <a:t>FHM</a:t>
            </a:r>
          </a:p>
          <a:p>
            <a:r>
              <a:rPr lang="en-US" sz="2000" dirty="0" smtClean="0"/>
              <a:t>Hospitalist</a:t>
            </a:r>
          </a:p>
          <a:p>
            <a:r>
              <a:rPr lang="en-US" sz="2000" dirty="0" smtClean="0"/>
              <a:t>Director </a:t>
            </a:r>
            <a:r>
              <a:rPr lang="en-US" sz="2000" dirty="0"/>
              <a:t>of Mid-Level Program of Hospitalist Department</a:t>
            </a:r>
          </a:p>
          <a:p>
            <a:r>
              <a:rPr lang="en-US" sz="2000" dirty="0"/>
              <a:t>Memorial Hospital South Bend</a:t>
            </a:r>
          </a:p>
          <a:p>
            <a:r>
              <a:rPr lang="en-US" sz="2000" dirty="0"/>
              <a:t>Assistant Professor</a:t>
            </a:r>
          </a:p>
          <a:p>
            <a:r>
              <a:rPr lang="en-US" sz="2000" dirty="0"/>
              <a:t>Director of Internal Medicine Clerkship </a:t>
            </a:r>
          </a:p>
          <a:p>
            <a:r>
              <a:rPr lang="en-US" sz="2000" dirty="0"/>
              <a:t>Indiana University School of Medicine -South Bend</a:t>
            </a:r>
          </a:p>
        </p:txBody>
      </p:sp>
    </p:spTree>
    <p:extLst>
      <p:ext uri="{BB962C8B-B14F-4D97-AF65-F5344CB8AC3E}">
        <p14:creationId xmlns:p14="http://schemas.microsoft.com/office/powerpoint/2010/main" val="2397206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dirty="0" smtClean="0"/>
              <a:t>Antibiotics</a:t>
            </a:r>
            <a:br>
              <a:rPr lang="en-US" dirty="0" smtClean="0"/>
            </a:br>
            <a:r>
              <a:rPr lang="en-US" dirty="0" smtClean="0"/>
              <a:t>MGH Approach</a:t>
            </a:r>
            <a:endParaRPr lang="en-US" dirty="0"/>
          </a:p>
        </p:txBody>
      </p:sp>
      <p:sp>
        <p:nvSpPr>
          <p:cNvPr id="3" name="Content Placeholder 2"/>
          <p:cNvSpPr>
            <a:spLocks noGrp="1"/>
          </p:cNvSpPr>
          <p:nvPr>
            <p:ph idx="1"/>
          </p:nvPr>
        </p:nvSpPr>
        <p:spPr>
          <a:xfrm>
            <a:off x="467963" y="1600200"/>
            <a:ext cx="8229600" cy="4525963"/>
          </a:xfrm>
        </p:spPr>
        <p:txBody>
          <a:bodyPr>
            <a:normAutofit/>
          </a:bodyPr>
          <a:lstStyle/>
          <a:p>
            <a:r>
              <a:rPr lang="en-US" sz="1600" b="1" dirty="0" smtClean="0"/>
              <a:t>Routine </a:t>
            </a:r>
            <a:r>
              <a:rPr lang="en-US" sz="1600" b="1" dirty="0"/>
              <a:t>empiric antibiotics are not recommended. </a:t>
            </a:r>
            <a:r>
              <a:rPr lang="en-US" sz="1600" dirty="0"/>
              <a:t>Thus far, MGH has detected low </a:t>
            </a:r>
            <a:r>
              <a:rPr lang="en-US" sz="1600" dirty="0" smtClean="0"/>
              <a:t>rates of </a:t>
            </a:r>
            <a:r>
              <a:rPr lang="en-US" sz="1600" dirty="0"/>
              <a:t>bacterial </a:t>
            </a:r>
            <a:r>
              <a:rPr lang="en-US" sz="1600" dirty="0" err="1"/>
              <a:t>superinfection</a:t>
            </a:r>
            <a:r>
              <a:rPr lang="en-US" sz="1600" dirty="0"/>
              <a:t> in COVID-19 patients</a:t>
            </a:r>
            <a:r>
              <a:rPr lang="en-US" sz="1600" dirty="0" smtClean="0"/>
              <a:t>.</a:t>
            </a:r>
          </a:p>
          <a:p>
            <a:r>
              <a:rPr lang="en-US" sz="1600" dirty="0" smtClean="0"/>
              <a:t>For </a:t>
            </a:r>
            <a:r>
              <a:rPr lang="en-US" sz="1600" dirty="0" err="1"/>
              <a:t>nonpregnant</a:t>
            </a:r>
            <a:r>
              <a:rPr lang="en-US" sz="1600" dirty="0"/>
              <a:t> patients, </a:t>
            </a:r>
            <a:r>
              <a:rPr lang="en-US" sz="1600" b="1" u="sng" dirty="0">
                <a:solidFill>
                  <a:srgbClr val="FF0000"/>
                </a:solidFill>
              </a:rPr>
              <a:t>doxycycline</a:t>
            </a:r>
            <a:r>
              <a:rPr lang="en-US" sz="1600" dirty="0">
                <a:solidFill>
                  <a:srgbClr val="FF0000"/>
                </a:solidFill>
              </a:rPr>
              <a:t> is preferred over </a:t>
            </a:r>
            <a:r>
              <a:rPr lang="en-US" sz="1600" dirty="0" smtClean="0">
                <a:solidFill>
                  <a:srgbClr val="FF0000"/>
                </a:solidFill>
              </a:rPr>
              <a:t>azithromycin</a:t>
            </a:r>
            <a:r>
              <a:rPr lang="en-US" sz="1600" dirty="0" smtClean="0"/>
              <a:t>, in order to </a:t>
            </a:r>
            <a:r>
              <a:rPr lang="en-US" sz="1600" dirty="0"/>
              <a:t>enhance coverage of </a:t>
            </a:r>
            <a:r>
              <a:rPr lang="en-US" sz="1600" i="1" dirty="0"/>
              <a:t>Staphylococcus </a:t>
            </a:r>
            <a:r>
              <a:rPr lang="en-US" sz="1600" i="1" dirty="0" err="1"/>
              <a:t>aureus</a:t>
            </a:r>
            <a:r>
              <a:rPr lang="en-US" sz="1600" i="1" dirty="0"/>
              <a:t> </a:t>
            </a:r>
            <a:r>
              <a:rPr lang="en-US" sz="1600" dirty="0"/>
              <a:t>and to reduce additive </a:t>
            </a:r>
            <a:r>
              <a:rPr lang="en-US" sz="1600" dirty="0" err="1"/>
              <a:t>QTc</a:t>
            </a:r>
            <a:r>
              <a:rPr lang="en-US" sz="1600" dirty="0"/>
              <a:t> risk with HCQ.</a:t>
            </a:r>
          </a:p>
          <a:p>
            <a:r>
              <a:rPr lang="en-US" sz="1600" dirty="0" smtClean="0"/>
              <a:t>If </a:t>
            </a:r>
            <a:r>
              <a:rPr lang="en-US" sz="1600" dirty="0"/>
              <a:t>started, usual course is 5 days. May discontinue if concern for bacterial </a:t>
            </a:r>
            <a:r>
              <a:rPr lang="en-US" sz="1600" dirty="0" smtClean="0"/>
              <a:t>pneumonia low </a:t>
            </a:r>
            <a:r>
              <a:rPr lang="en-US" sz="1600" dirty="0"/>
              <a:t>(confirmation of COVID-19, classic presentation, PCT&lt;0.2</a:t>
            </a:r>
            <a:r>
              <a:rPr lang="en-US" sz="1600" dirty="0" smtClean="0"/>
              <a:t>)</a:t>
            </a:r>
            <a:r>
              <a:rPr lang="en-US" sz="1600" dirty="0"/>
              <a:t> </a:t>
            </a:r>
            <a:endParaRPr lang="en-US" sz="1600" dirty="0" smtClean="0"/>
          </a:p>
          <a:p>
            <a:r>
              <a:rPr lang="en-US" sz="1600" dirty="0" smtClean="0"/>
              <a:t>Note </a:t>
            </a:r>
            <a:r>
              <a:rPr lang="en-US" sz="1600" dirty="0"/>
              <a:t>that from studies to date</a:t>
            </a:r>
            <a:r>
              <a:rPr lang="en-US" sz="1600" dirty="0">
                <a:solidFill>
                  <a:srgbClr val="FF0000"/>
                </a:solidFill>
              </a:rPr>
              <a:t>, </a:t>
            </a:r>
            <a:r>
              <a:rPr lang="en-US" sz="1600" b="1" u="sng" dirty="0" err="1">
                <a:solidFill>
                  <a:srgbClr val="FF0000"/>
                </a:solidFill>
              </a:rPr>
              <a:t>procalcitonin</a:t>
            </a:r>
            <a:r>
              <a:rPr lang="en-US" sz="1600" dirty="0">
                <a:solidFill>
                  <a:srgbClr val="FF0000"/>
                </a:solidFill>
              </a:rPr>
              <a:t> remains low in the first 7-10 days </a:t>
            </a:r>
            <a:r>
              <a:rPr lang="en-US" sz="1600" dirty="0"/>
              <a:t>of </a:t>
            </a:r>
            <a:r>
              <a:rPr lang="en-US" sz="1600" dirty="0" smtClean="0"/>
              <a:t>COVID-19 infection </a:t>
            </a:r>
            <a:r>
              <a:rPr lang="en-US" sz="1600" dirty="0"/>
              <a:t>and can rise later on, even without bacterial </a:t>
            </a:r>
            <a:r>
              <a:rPr lang="en-US" sz="1600" dirty="0" err="1"/>
              <a:t>superinfection</a:t>
            </a:r>
            <a:r>
              <a:rPr lang="en-US" sz="1600" dirty="0"/>
              <a:t>. Repeating PCT is </a:t>
            </a:r>
            <a:r>
              <a:rPr lang="en-US" sz="1600" dirty="0" smtClean="0"/>
              <a:t>less specific </a:t>
            </a:r>
            <a:r>
              <a:rPr lang="en-US" sz="1600" dirty="0"/>
              <a:t>late in the course of COVID-19 and generally unnecessary.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26" y="4495800"/>
            <a:ext cx="8110537" cy="1430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69920" y="6182016"/>
            <a:ext cx="5943600" cy="230832"/>
          </a:xfrm>
          <a:prstGeom prst="rect">
            <a:avLst/>
          </a:prstGeom>
        </p:spPr>
        <p:txBody>
          <a:bodyPr wrap="square">
            <a:spAutoFit/>
          </a:bodyPr>
          <a:lstStyle/>
          <a:p>
            <a:r>
              <a:rPr lang="en-US" sz="900" dirty="0"/>
              <a:t>https://www.massgeneral.org/assets/MGH/pdf/news/coronavirus/mass-general-COVID-19-treatment-guidance.pdf</a:t>
            </a:r>
          </a:p>
        </p:txBody>
      </p:sp>
    </p:spTree>
    <p:extLst>
      <p:ext uri="{BB962C8B-B14F-4D97-AF65-F5344CB8AC3E}">
        <p14:creationId xmlns:p14="http://schemas.microsoft.com/office/powerpoint/2010/main" val="1824404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Antibiotics For COVID Patients</a:t>
            </a:r>
            <a:br>
              <a:rPr lang="en-US" dirty="0" smtClean="0"/>
            </a:br>
            <a:r>
              <a:rPr lang="en-US" dirty="0" smtClean="0"/>
              <a:t>Our Approach</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smtClean="0"/>
              <a:t>Use antibiotics if </a:t>
            </a:r>
            <a:r>
              <a:rPr lang="en-US" dirty="0" err="1" smtClean="0"/>
              <a:t>Procalcitonin</a:t>
            </a:r>
            <a:r>
              <a:rPr lang="en-US" dirty="0" smtClean="0"/>
              <a:t>&gt; </a:t>
            </a:r>
            <a:r>
              <a:rPr lang="en-US" dirty="0" smtClean="0"/>
              <a:t>0.20, high probability of having bacteria pneumonia </a:t>
            </a:r>
            <a:r>
              <a:rPr lang="en-US" dirty="0" smtClean="0"/>
              <a:t>or any ICU admissions. </a:t>
            </a:r>
          </a:p>
          <a:p>
            <a:r>
              <a:rPr lang="en-US" dirty="0" smtClean="0"/>
              <a:t>Doxycycline </a:t>
            </a:r>
            <a:r>
              <a:rPr lang="en-US" dirty="0" smtClean="0"/>
              <a:t>+ Ceftriaxone</a:t>
            </a:r>
          </a:p>
          <a:p>
            <a:r>
              <a:rPr lang="en-US" dirty="0" smtClean="0"/>
              <a:t>May consider MRSA/MDRO coverage</a:t>
            </a:r>
          </a:p>
        </p:txBody>
      </p:sp>
    </p:spTree>
    <p:extLst>
      <p:ext uri="{BB962C8B-B14F-4D97-AF65-F5344CB8AC3E}">
        <p14:creationId xmlns:p14="http://schemas.microsoft.com/office/powerpoint/2010/main" val="571568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NSAIDS and COVID 19</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Non </a:t>
            </a:r>
            <a:r>
              <a:rPr lang="en-US" dirty="0" err="1" smtClean="0"/>
              <a:t>Covid</a:t>
            </a:r>
            <a:r>
              <a:rPr lang="en-US" dirty="0" smtClean="0"/>
              <a:t> 19 studies: </a:t>
            </a:r>
            <a:r>
              <a:rPr lang="en-US" dirty="0" smtClean="0">
                <a:solidFill>
                  <a:srgbClr val="FF0000"/>
                </a:solidFill>
              </a:rPr>
              <a:t>Prolonged illness </a:t>
            </a:r>
            <a:r>
              <a:rPr lang="en-US" dirty="0" smtClean="0"/>
              <a:t>or the complications of respiratory infections may be more common when NSAIDs are used </a:t>
            </a:r>
          </a:p>
          <a:p>
            <a:r>
              <a:rPr lang="en-US" dirty="0" smtClean="0"/>
              <a:t>Two  randomized trials (not COVID 19 patients) that advice to use ibuprofen </a:t>
            </a:r>
            <a:r>
              <a:rPr lang="en-US" dirty="0" smtClean="0">
                <a:solidFill>
                  <a:srgbClr val="FF0000"/>
                </a:solidFill>
              </a:rPr>
              <a:t>results in more severe illness </a:t>
            </a:r>
            <a:r>
              <a:rPr lang="en-US" dirty="0" smtClean="0"/>
              <a:t>or complications [8,9]</a:t>
            </a:r>
          </a:p>
          <a:p>
            <a:r>
              <a:rPr lang="en-US" dirty="0"/>
              <a:t>I</a:t>
            </a:r>
            <a:r>
              <a:rPr lang="en-US" dirty="0" smtClean="0"/>
              <a:t>buprofen’s anti-inflammatory properties could </a:t>
            </a:r>
            <a:r>
              <a:rPr lang="en-US" dirty="0" smtClean="0">
                <a:solidFill>
                  <a:srgbClr val="FF0000"/>
                </a:solidFill>
              </a:rPr>
              <a:t>“dampen down” the immune system</a:t>
            </a:r>
            <a:r>
              <a:rPr lang="en-US" dirty="0" smtClean="0"/>
              <a:t>, which could slow the recovery process [7]</a:t>
            </a:r>
          </a:p>
          <a:p>
            <a:r>
              <a:rPr lang="en-US" dirty="0"/>
              <a:t>B</a:t>
            </a:r>
            <a:r>
              <a:rPr lang="en-US" dirty="0" smtClean="0"/>
              <a:t>ased on similarities between the new virus (SARS-CoV-2) and SARS I, that covid-19 reduces a key enzyme that part regulates the water and salt concentration in the blood and could contribute to the pneumonia seen in extreme cases. “Ibuprofen aggravates this, while </a:t>
            </a:r>
            <a:r>
              <a:rPr lang="en-US" dirty="0" err="1" smtClean="0"/>
              <a:t>paracetamol</a:t>
            </a:r>
            <a:r>
              <a:rPr lang="en-US" dirty="0" smtClean="0"/>
              <a:t> does not,”[7]</a:t>
            </a:r>
          </a:p>
          <a:p>
            <a:r>
              <a:rPr lang="en-US" dirty="0" smtClean="0"/>
              <a:t>Ibuprofen </a:t>
            </a:r>
            <a:r>
              <a:rPr lang="en-US" dirty="0" smtClean="0">
                <a:solidFill>
                  <a:srgbClr val="FF0000"/>
                </a:solidFill>
              </a:rPr>
              <a:t>inhibits COX and Prostaglandin</a:t>
            </a:r>
            <a:r>
              <a:rPr lang="en-US" dirty="0" smtClean="0"/>
              <a:t>. Renal PGs predominantly have vasodilator effects on the kidneys which may reduce renal , </a:t>
            </a:r>
            <a:r>
              <a:rPr lang="en-US" dirty="0" smtClean="0">
                <a:solidFill>
                  <a:srgbClr val="FF0000"/>
                </a:solidFill>
              </a:rPr>
              <a:t>increased sodium reabsorption</a:t>
            </a:r>
            <a:r>
              <a:rPr lang="en-US" dirty="0" smtClean="0"/>
              <a:t> that causes </a:t>
            </a:r>
            <a:r>
              <a:rPr lang="en-US" dirty="0" smtClean="0">
                <a:solidFill>
                  <a:srgbClr val="FF0000"/>
                </a:solidFill>
              </a:rPr>
              <a:t>fluid retention </a:t>
            </a:r>
            <a:r>
              <a:rPr lang="en-US" dirty="0" smtClean="0"/>
              <a:t>and electrolyte imbalance such as hyperkalemia.</a:t>
            </a:r>
          </a:p>
          <a:p>
            <a:r>
              <a:rPr lang="en-US" dirty="0" smtClean="0"/>
              <a:t>3/11/2020 Lancet: </a:t>
            </a:r>
            <a:r>
              <a:rPr lang="en-US" dirty="0" err="1" smtClean="0"/>
              <a:t>Iburpofen</a:t>
            </a:r>
            <a:r>
              <a:rPr lang="en-US" dirty="0" smtClean="0"/>
              <a:t> </a:t>
            </a:r>
            <a:r>
              <a:rPr lang="en-US" dirty="0" smtClean="0">
                <a:solidFill>
                  <a:srgbClr val="FF0000"/>
                </a:solidFill>
              </a:rPr>
              <a:t>may increase ACE 2 receptors </a:t>
            </a:r>
            <a:r>
              <a:rPr lang="en-US" dirty="0" smtClean="0"/>
              <a:t>which could aggravate COVID 19 symptoms. </a:t>
            </a:r>
          </a:p>
          <a:p>
            <a:r>
              <a:rPr lang="en-US" u="sng" dirty="0" smtClean="0"/>
              <a:t>3/19/2020. FDA is not aware of scientific evidence connecting the use of NSAIDs, like ibuprofen, with worsening COVID-19 symptoms.</a:t>
            </a:r>
            <a:endParaRPr lang="en-US" u="sng" dirty="0"/>
          </a:p>
        </p:txBody>
      </p:sp>
    </p:spTree>
    <p:extLst>
      <p:ext uri="{BB962C8B-B14F-4D97-AF65-F5344CB8AC3E}">
        <p14:creationId xmlns:p14="http://schemas.microsoft.com/office/powerpoint/2010/main" val="3370208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NSAIDS and COVID 19</a:t>
            </a:r>
            <a:endParaRPr lang="en-US" dirty="0"/>
          </a:p>
        </p:txBody>
      </p:sp>
      <p:sp>
        <p:nvSpPr>
          <p:cNvPr id="3" name="Content Placeholder 2"/>
          <p:cNvSpPr>
            <a:spLocks noGrp="1"/>
          </p:cNvSpPr>
          <p:nvPr>
            <p:ph idx="1"/>
          </p:nvPr>
        </p:nvSpPr>
        <p:spPr/>
        <p:txBody>
          <a:bodyPr/>
          <a:lstStyle/>
          <a:p>
            <a:r>
              <a:rPr lang="en-US" dirty="0" smtClean="0"/>
              <a:t>Not sure if NSAIDS can </a:t>
            </a:r>
            <a:r>
              <a:rPr lang="en-US" dirty="0" smtClean="0"/>
              <a:t>worsen </a:t>
            </a:r>
            <a:r>
              <a:rPr lang="en-US" dirty="0"/>
              <a:t>COVID-19 symptoms</a:t>
            </a:r>
            <a:endParaRPr lang="en-US" dirty="0" smtClean="0"/>
          </a:p>
          <a:p>
            <a:r>
              <a:rPr lang="en-US" dirty="0" smtClean="0"/>
              <a:t>Avoid </a:t>
            </a:r>
            <a:r>
              <a:rPr lang="en-US" dirty="0" smtClean="0"/>
              <a:t>taking ibuprofen for fever and cough for </a:t>
            </a:r>
            <a:r>
              <a:rPr lang="en-US" dirty="0" smtClean="0"/>
              <a:t>inpatient. </a:t>
            </a:r>
            <a:endParaRPr lang="en-US" dirty="0" smtClean="0"/>
          </a:p>
          <a:p>
            <a:r>
              <a:rPr lang="en-US" dirty="0" smtClean="0"/>
              <a:t>Use acetaminophen instead. </a:t>
            </a:r>
            <a:endParaRPr lang="en-US" dirty="0"/>
          </a:p>
        </p:txBody>
      </p:sp>
    </p:spTree>
    <p:extLst>
      <p:ext uri="{BB962C8B-B14F-4D97-AF65-F5344CB8AC3E}">
        <p14:creationId xmlns:p14="http://schemas.microsoft.com/office/powerpoint/2010/main" val="3242654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Steroid</a:t>
            </a:r>
            <a:endParaRPr lang="en-US" dirty="0"/>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r>
              <a:rPr lang="en-US" dirty="0" smtClean="0">
                <a:solidFill>
                  <a:srgbClr val="FF0000"/>
                </a:solidFill>
              </a:rPr>
              <a:t>SCCM: Yes for severe ARDS. </a:t>
            </a:r>
          </a:p>
          <a:p>
            <a:pPr lvl="1"/>
            <a:r>
              <a:rPr lang="en-US" dirty="0" smtClean="0"/>
              <a:t>In mechanical ventilated adults with COVID 19/severe ARDS, </a:t>
            </a:r>
            <a:r>
              <a:rPr lang="en-US" dirty="0" smtClean="0">
                <a:effectLst/>
              </a:rPr>
              <a:t>(</a:t>
            </a:r>
            <a:r>
              <a:rPr lang="en-US" dirty="0" err="1" smtClean="0">
                <a:effectLst/>
              </a:rPr>
              <a:t>eg</a:t>
            </a:r>
            <a:r>
              <a:rPr lang="en-US" dirty="0" smtClean="0">
                <a:effectLst/>
              </a:rPr>
              <a:t>, patients with a partial arterial pressure of oxygen/fraction of inspired </a:t>
            </a:r>
            <a:r>
              <a:rPr lang="en-US" dirty="0" smtClean="0">
                <a:solidFill>
                  <a:srgbClr val="FF0000"/>
                </a:solidFill>
                <a:effectLst/>
              </a:rPr>
              <a:t>oxygen [PaO</a:t>
            </a:r>
            <a:r>
              <a:rPr lang="en-US" baseline="-25000" dirty="0" smtClean="0">
                <a:solidFill>
                  <a:srgbClr val="FF0000"/>
                </a:solidFill>
                <a:effectLst/>
              </a:rPr>
              <a:t>2</a:t>
            </a:r>
            <a:r>
              <a:rPr lang="en-US" dirty="0" smtClean="0">
                <a:solidFill>
                  <a:srgbClr val="FF0000"/>
                </a:solidFill>
                <a:effectLst/>
              </a:rPr>
              <a:t>:FiO</a:t>
            </a:r>
            <a:r>
              <a:rPr lang="en-US" baseline="-25000" dirty="0" smtClean="0">
                <a:solidFill>
                  <a:srgbClr val="FF0000"/>
                </a:solidFill>
                <a:effectLst/>
              </a:rPr>
              <a:t>2</a:t>
            </a:r>
            <a:r>
              <a:rPr lang="en-US" dirty="0" smtClean="0">
                <a:solidFill>
                  <a:srgbClr val="FF0000"/>
                </a:solidFill>
                <a:effectLst/>
              </a:rPr>
              <a:t>] &lt;100 mmHg). </a:t>
            </a:r>
            <a:r>
              <a:rPr lang="en-US" dirty="0" smtClean="0"/>
              <a:t>we suggest using systemic corticosteroids, over not using it.</a:t>
            </a:r>
            <a:r>
              <a:rPr lang="en-US" dirty="0" smtClean="0">
                <a:effectLst/>
              </a:rPr>
              <a:t> They should begin within the first 14 days, doses should be low, and courses should be short (</a:t>
            </a:r>
            <a:r>
              <a:rPr lang="en-US" dirty="0" err="1" smtClean="0">
                <a:effectLst/>
              </a:rPr>
              <a:t>eg</a:t>
            </a:r>
            <a:r>
              <a:rPr lang="en-US" dirty="0" smtClean="0">
                <a:effectLst/>
              </a:rPr>
              <a:t>, intravenous </a:t>
            </a:r>
            <a:r>
              <a:rPr lang="en-US" dirty="0" smtClean="0">
                <a:effectLst/>
                <a:hlinkClick r:id="rId2"/>
              </a:rPr>
              <a:t>dexamethasone</a:t>
            </a:r>
            <a:r>
              <a:rPr lang="en-US" dirty="0" smtClean="0">
                <a:effectLst/>
              </a:rPr>
              <a:t> 20 mg IV once daily for five days, then 10 mg once daily for five days). </a:t>
            </a:r>
          </a:p>
          <a:p>
            <a:pPr lvl="1"/>
            <a:r>
              <a:rPr lang="en-US" dirty="0" smtClean="0">
                <a:hlinkClick r:id="rId3"/>
              </a:rPr>
              <a:t>https://link.springer.com/article/10.1007/s00134-020-06022-5</a:t>
            </a:r>
            <a:endParaRPr lang="en-US" dirty="0" smtClean="0"/>
          </a:p>
          <a:p>
            <a:pPr marL="457200" lvl="1" indent="0">
              <a:buNone/>
            </a:pPr>
            <a:endParaRPr lang="en-US" dirty="0"/>
          </a:p>
          <a:p>
            <a:r>
              <a:rPr lang="en-US" dirty="0" smtClean="0">
                <a:solidFill>
                  <a:srgbClr val="FF0000"/>
                </a:solidFill>
              </a:rPr>
              <a:t>CDC: Avoid if possible. May use for COPD/septic shock</a:t>
            </a:r>
          </a:p>
          <a:p>
            <a:pPr lvl="1"/>
            <a:r>
              <a:rPr lang="en-US" dirty="0" smtClean="0"/>
              <a:t>patients with MERS-</a:t>
            </a:r>
            <a:r>
              <a:rPr lang="en-US" dirty="0" err="1" smtClean="0"/>
              <a:t>CoV</a:t>
            </a:r>
            <a:r>
              <a:rPr lang="en-US" dirty="0" smtClean="0"/>
              <a:t> or influenza who were given corticosteroids were more likely to have prolonged viral replication, receive mechanical ventilation, and have higher mortality. Therefore, corticosteroids should be avoided unless indicated for other reasons, such as management of chronic obstructive pulmonary disease exacerbation or septic shock. </a:t>
            </a:r>
          </a:p>
          <a:p>
            <a:pPr lvl="1"/>
            <a:r>
              <a:rPr lang="en-US" dirty="0" smtClean="0">
                <a:hlinkClick r:id="rId4"/>
              </a:rPr>
              <a:t>https://www.cdc.gov/coronavirus/2019-ncov/hcp/clinical-guidance-management-patients.html</a:t>
            </a:r>
            <a:endParaRPr lang="en-US" dirty="0" smtClean="0"/>
          </a:p>
          <a:p>
            <a:pPr marL="457200" lvl="1" indent="0">
              <a:buNone/>
            </a:pPr>
            <a:endParaRPr lang="en-US" dirty="0" smtClean="0"/>
          </a:p>
          <a:p>
            <a:pPr marL="514350" indent="-457200"/>
            <a:r>
              <a:rPr lang="en-US" dirty="0">
                <a:solidFill>
                  <a:srgbClr val="FF0000"/>
                </a:solidFill>
              </a:rPr>
              <a:t>I</a:t>
            </a:r>
            <a:r>
              <a:rPr lang="en-US" dirty="0" smtClean="0">
                <a:solidFill>
                  <a:srgbClr val="FF0000"/>
                </a:solidFill>
              </a:rPr>
              <a:t>nternational rheumatology society: Should not stop steroid but use minimal doses. </a:t>
            </a:r>
          </a:p>
          <a:p>
            <a:pPr marL="914400" lvl="1" indent="-457200"/>
            <a:r>
              <a:rPr lang="en-US" dirty="0"/>
              <a:t>P</a:t>
            </a:r>
            <a:r>
              <a:rPr lang="en-US" dirty="0" smtClean="0"/>
              <a:t>atients with rheumatic diseases on immunosuppressive therapy should not stop glucocorticoids during COVID-19 infection, although minimum possible doses may be used. </a:t>
            </a:r>
          </a:p>
          <a:p>
            <a:pPr marL="457200" lvl="1" indent="0">
              <a:buNone/>
            </a:pPr>
            <a:endParaRPr lang="en-US" dirty="0" smtClean="0"/>
          </a:p>
        </p:txBody>
      </p:sp>
    </p:spTree>
    <p:extLst>
      <p:ext uri="{BB962C8B-B14F-4D97-AF65-F5344CB8AC3E}">
        <p14:creationId xmlns:p14="http://schemas.microsoft.com/office/powerpoint/2010/main" val="3349850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Steroidand</a:t>
            </a:r>
            <a:r>
              <a:rPr lang="en-US" dirty="0" smtClean="0"/>
              <a:t> COVID 19</a:t>
            </a:r>
            <a:endParaRPr lang="en-US" dirty="0"/>
          </a:p>
        </p:txBody>
      </p:sp>
      <p:sp>
        <p:nvSpPr>
          <p:cNvPr id="3" name="Content Placeholder 2"/>
          <p:cNvSpPr>
            <a:spLocks noGrp="1"/>
          </p:cNvSpPr>
          <p:nvPr>
            <p:ph idx="1"/>
          </p:nvPr>
        </p:nvSpPr>
        <p:spPr/>
        <p:txBody>
          <a:bodyPr/>
          <a:lstStyle/>
          <a:p>
            <a:r>
              <a:rPr lang="en-US" dirty="0" smtClean="0"/>
              <a:t>Do not use it </a:t>
            </a:r>
            <a:r>
              <a:rPr lang="en-US" dirty="0" smtClean="0"/>
              <a:t>routinely for COVID 19.</a:t>
            </a:r>
            <a:endParaRPr lang="en-US" dirty="0" smtClean="0"/>
          </a:p>
          <a:p>
            <a:r>
              <a:rPr lang="en-US" dirty="0" smtClean="0"/>
              <a:t>May </a:t>
            </a:r>
            <a:r>
              <a:rPr lang="en-US" dirty="0" smtClean="0"/>
              <a:t>use it </a:t>
            </a:r>
            <a:r>
              <a:rPr lang="en-US" dirty="0" smtClean="0"/>
              <a:t>if patient has severe ARDS</a:t>
            </a:r>
          </a:p>
          <a:p>
            <a:r>
              <a:rPr lang="en-US" dirty="0" smtClean="0"/>
              <a:t>May use </a:t>
            </a:r>
            <a:r>
              <a:rPr lang="en-US" dirty="0" smtClean="0"/>
              <a:t>it to </a:t>
            </a:r>
            <a:r>
              <a:rPr lang="en-US" dirty="0" smtClean="0"/>
              <a:t>treat COPD exacerbation </a:t>
            </a:r>
            <a:endParaRPr lang="en-US" dirty="0"/>
          </a:p>
          <a:p>
            <a:r>
              <a:rPr lang="en-US" dirty="0" smtClean="0"/>
              <a:t>May use to treatment septic shock</a:t>
            </a:r>
          </a:p>
          <a:p>
            <a:r>
              <a:rPr lang="en-US" dirty="0" smtClean="0"/>
              <a:t>May continue if patients have been taking </a:t>
            </a:r>
            <a:r>
              <a:rPr lang="en-US" dirty="0"/>
              <a:t>it </a:t>
            </a:r>
            <a:r>
              <a:rPr lang="en-US" dirty="0" smtClean="0"/>
              <a:t>for </a:t>
            </a:r>
            <a:r>
              <a:rPr lang="en-US" dirty="0"/>
              <a:t>rheumatic diseases </a:t>
            </a:r>
            <a:r>
              <a:rPr lang="en-US" dirty="0" smtClean="0"/>
              <a:t>(minimum possible dose)</a:t>
            </a:r>
            <a:endParaRPr lang="en-US" dirty="0"/>
          </a:p>
        </p:txBody>
      </p:sp>
    </p:spTree>
    <p:extLst>
      <p:ext uri="{BB962C8B-B14F-4D97-AF65-F5344CB8AC3E}">
        <p14:creationId xmlns:p14="http://schemas.microsoft.com/office/powerpoint/2010/main" val="3031891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Should We Avoid ACE-I/ARB</a:t>
            </a:r>
            <a:endParaRPr lang="en-US" dirty="0"/>
          </a:p>
        </p:txBody>
      </p:sp>
      <p:sp>
        <p:nvSpPr>
          <p:cNvPr id="3" name="Content Placeholder 2"/>
          <p:cNvSpPr>
            <a:spLocks noGrp="1"/>
          </p:cNvSpPr>
          <p:nvPr>
            <p:ph idx="1"/>
          </p:nvPr>
        </p:nvSpPr>
        <p:spPr>
          <a:xfrm>
            <a:off x="457200" y="1371600"/>
            <a:ext cx="8229600" cy="5257800"/>
          </a:xfrm>
        </p:spPr>
        <p:txBody>
          <a:bodyPr>
            <a:normAutofit fontScale="55000" lnSpcReduction="20000"/>
          </a:bodyPr>
          <a:lstStyle/>
          <a:p>
            <a:r>
              <a:rPr lang="en-US" dirty="0" smtClean="0">
                <a:effectLst/>
              </a:rPr>
              <a:t>Angiotensin-converting enzyme 2</a:t>
            </a:r>
            <a:r>
              <a:rPr lang="en-US" dirty="0" smtClean="0">
                <a:solidFill>
                  <a:srgbClr val="FF0000"/>
                </a:solidFill>
                <a:effectLst/>
              </a:rPr>
              <a:t> (ACE2) is a receptor for SARS-CoV-2</a:t>
            </a:r>
            <a:r>
              <a:rPr lang="en-US" dirty="0" smtClean="0">
                <a:effectLst/>
              </a:rPr>
              <a:t> [1]</a:t>
            </a:r>
          </a:p>
          <a:p>
            <a:r>
              <a:rPr lang="en-US" dirty="0" smtClean="0">
                <a:solidFill>
                  <a:srgbClr val="FF0000"/>
                </a:solidFill>
                <a:effectLst/>
              </a:rPr>
              <a:t>Renin-angiotensin-aldosterone system inhibitors have been shown to increase ACE2 levels </a:t>
            </a:r>
            <a:r>
              <a:rPr lang="en-US" dirty="0" smtClean="0">
                <a:effectLst/>
              </a:rPr>
              <a:t>in some, but not all, animal and human studies [2,3,5]</a:t>
            </a:r>
          </a:p>
          <a:p>
            <a:r>
              <a:rPr lang="en-US" dirty="0" smtClean="0"/>
              <a:t> ACE2 is </a:t>
            </a:r>
            <a:r>
              <a:rPr lang="en-US" dirty="0"/>
              <a:t>expressed by </a:t>
            </a:r>
            <a:r>
              <a:rPr lang="en-US" dirty="0" smtClean="0"/>
              <a:t>epithelial cells </a:t>
            </a:r>
            <a:r>
              <a:rPr lang="en-US" dirty="0"/>
              <a:t>of the lung, intestine, </a:t>
            </a:r>
            <a:r>
              <a:rPr lang="en-US" dirty="0" smtClean="0"/>
              <a:t>kidney, and </a:t>
            </a:r>
            <a:r>
              <a:rPr lang="en-US" dirty="0"/>
              <a:t>blood vessels</a:t>
            </a:r>
            <a:r>
              <a:rPr lang="en-US" dirty="0" smtClean="0"/>
              <a:t>. [5]</a:t>
            </a:r>
          </a:p>
          <a:p>
            <a:r>
              <a:rPr lang="en-US" dirty="0" smtClean="0">
                <a:solidFill>
                  <a:srgbClr val="FF0000"/>
                </a:solidFill>
              </a:rPr>
              <a:t>ACE2 expression </a:t>
            </a:r>
            <a:r>
              <a:rPr lang="en-US" dirty="0">
                <a:solidFill>
                  <a:srgbClr val="FF0000"/>
                </a:solidFill>
              </a:rPr>
              <a:t>is increased in </a:t>
            </a:r>
            <a:r>
              <a:rPr lang="en-US" dirty="0" smtClean="0">
                <a:solidFill>
                  <a:srgbClr val="FF0000"/>
                </a:solidFill>
              </a:rPr>
              <a:t>diabetes and </a:t>
            </a:r>
            <a:r>
              <a:rPr lang="en-US" dirty="0">
                <a:solidFill>
                  <a:srgbClr val="FF0000"/>
                </a:solidFill>
              </a:rPr>
              <a:t>treatment with ACE </a:t>
            </a:r>
            <a:r>
              <a:rPr lang="en-US" dirty="0" smtClean="0">
                <a:solidFill>
                  <a:srgbClr val="FF0000"/>
                </a:solidFill>
              </a:rPr>
              <a:t>inhibitors and </a:t>
            </a:r>
            <a:r>
              <a:rPr lang="en-US" dirty="0">
                <a:solidFill>
                  <a:srgbClr val="FF0000"/>
                </a:solidFill>
              </a:rPr>
              <a:t>ARBs increases ACE2 </a:t>
            </a:r>
            <a:r>
              <a:rPr lang="en-US" dirty="0" smtClean="0">
                <a:solidFill>
                  <a:srgbClr val="FF0000"/>
                </a:solidFill>
              </a:rPr>
              <a:t>expression</a:t>
            </a:r>
            <a:r>
              <a:rPr lang="en-US" dirty="0" smtClean="0"/>
              <a:t>. Consequently</a:t>
            </a:r>
            <a:r>
              <a:rPr lang="en-US" dirty="0"/>
              <a:t>, the increased </a:t>
            </a:r>
            <a:r>
              <a:rPr lang="en-US" dirty="0" smtClean="0"/>
              <a:t>expression of </a:t>
            </a:r>
            <a:r>
              <a:rPr lang="en-US" dirty="0"/>
              <a:t>ACE2 would facilitate infection </a:t>
            </a:r>
            <a:r>
              <a:rPr lang="en-US" dirty="0" smtClean="0"/>
              <a:t>with COVID-19.</a:t>
            </a:r>
          </a:p>
          <a:p>
            <a:r>
              <a:rPr lang="en-US" dirty="0"/>
              <a:t>ACE2 can also be increased </a:t>
            </a:r>
            <a:r>
              <a:rPr lang="en-US" dirty="0" smtClean="0"/>
              <a:t>by </a:t>
            </a:r>
            <a:r>
              <a:rPr lang="en-US" dirty="0" err="1" smtClean="0"/>
              <a:t>thiazolidinediones</a:t>
            </a:r>
            <a:r>
              <a:rPr lang="en-US" dirty="0" smtClean="0"/>
              <a:t> </a:t>
            </a:r>
            <a:r>
              <a:rPr lang="en-US" dirty="0"/>
              <a:t>and ibuprofen</a:t>
            </a:r>
            <a:r>
              <a:rPr lang="en-US" dirty="0" smtClean="0"/>
              <a:t>. [6]</a:t>
            </a:r>
          </a:p>
          <a:p>
            <a:r>
              <a:rPr lang="en-US" dirty="0" smtClean="0">
                <a:effectLst/>
              </a:rPr>
              <a:t>On the other hand, it has been postulated that </a:t>
            </a:r>
            <a:r>
              <a:rPr lang="en-US" dirty="0" smtClean="0">
                <a:solidFill>
                  <a:srgbClr val="FF0000"/>
                </a:solidFill>
                <a:effectLst/>
              </a:rPr>
              <a:t>SARS-CoV-2 </a:t>
            </a:r>
            <a:r>
              <a:rPr lang="en-US" dirty="0" smtClean="0">
                <a:effectLst/>
              </a:rPr>
              <a:t>binding to ACE2 may </a:t>
            </a:r>
            <a:r>
              <a:rPr lang="en-US" dirty="0" smtClean="0">
                <a:solidFill>
                  <a:srgbClr val="FF0000"/>
                </a:solidFill>
                <a:effectLst/>
              </a:rPr>
              <a:t>attenuate residual ACE2 activity</a:t>
            </a:r>
            <a:r>
              <a:rPr lang="en-US" dirty="0" smtClean="0">
                <a:effectLst/>
              </a:rPr>
              <a:t>, skewing the ACE/ACE2 balance to a state of</a:t>
            </a:r>
            <a:r>
              <a:rPr lang="en-US" dirty="0" smtClean="0">
                <a:solidFill>
                  <a:srgbClr val="FF0000"/>
                </a:solidFill>
                <a:effectLst/>
              </a:rPr>
              <a:t> heightened angiotensin II activity </a:t>
            </a:r>
            <a:r>
              <a:rPr lang="en-US" dirty="0" smtClean="0">
                <a:effectLst/>
              </a:rPr>
              <a:t>leading to </a:t>
            </a:r>
            <a:r>
              <a:rPr lang="en-US" dirty="0" smtClean="0">
                <a:solidFill>
                  <a:srgbClr val="FF0000"/>
                </a:solidFill>
                <a:effectLst/>
              </a:rPr>
              <a:t>pulmonary vasoconstriction and inflammatory and oxidative organ damage</a:t>
            </a:r>
            <a:r>
              <a:rPr lang="en-US" dirty="0" smtClean="0">
                <a:effectLst/>
              </a:rPr>
              <a:t>, which increases the risk for acute lung injury (ALI). Conceivably, renin angiotensin system modulation, either by ACEIs/ARBs or recombinant ACE2, leading to increased expression of ACE2 may help mitigate some of these deleterious effects of angiotensin II. [10]</a:t>
            </a:r>
          </a:p>
          <a:p>
            <a:r>
              <a:rPr lang="en-US" dirty="0" smtClean="0">
                <a:effectLst/>
              </a:rPr>
              <a:t>It is also postulated that </a:t>
            </a:r>
            <a:r>
              <a:rPr lang="en-US" dirty="0" smtClean="0">
                <a:solidFill>
                  <a:srgbClr val="FF0000"/>
                </a:solidFill>
                <a:effectLst/>
              </a:rPr>
              <a:t>increased levels of the soluble form of ACE2 may act as a competitive interceptor of SARS-CoV-2 and slow virus entry </a:t>
            </a:r>
            <a:r>
              <a:rPr lang="en-US" dirty="0" smtClean="0">
                <a:effectLst/>
              </a:rPr>
              <a:t>into the cells and protect from lung injury.[10]</a:t>
            </a:r>
          </a:p>
        </p:txBody>
      </p:sp>
    </p:spTree>
    <p:extLst>
      <p:ext uri="{BB962C8B-B14F-4D97-AF65-F5344CB8AC3E}">
        <p14:creationId xmlns:p14="http://schemas.microsoft.com/office/powerpoint/2010/main" val="565966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Renin- Angiotensin- </a:t>
            </a:r>
            <a:r>
              <a:rPr lang="en-US" dirty="0" err="1" smtClean="0"/>
              <a:t>Aldoterone</a:t>
            </a:r>
            <a:r>
              <a:rPr lang="en-US" dirty="0" smtClean="0"/>
              <a:t> System and COVID 19</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937884"/>
            <a:ext cx="4935292" cy="3657600"/>
          </a:xfrm>
        </p:spPr>
      </p:pic>
      <p:sp>
        <p:nvSpPr>
          <p:cNvPr id="5" name="Rectangle 4"/>
          <p:cNvSpPr/>
          <p:nvPr/>
        </p:nvSpPr>
        <p:spPr>
          <a:xfrm>
            <a:off x="5715000" y="1604554"/>
            <a:ext cx="2837108" cy="4324261"/>
          </a:xfrm>
          <a:prstGeom prst="rect">
            <a:avLst/>
          </a:prstGeom>
        </p:spPr>
        <p:txBody>
          <a:bodyPr wrap="square">
            <a:spAutoFit/>
          </a:bodyPr>
          <a:lstStyle/>
          <a:p>
            <a:r>
              <a:rPr lang="en-US" sz="1100" b="1" dirty="0"/>
              <a:t>Interaction between SARS-CoV-2 and the Renin–Angiotensin–Aldosterone System</a:t>
            </a:r>
            <a:r>
              <a:rPr lang="en-US" sz="1100" b="1" dirty="0" smtClean="0"/>
              <a:t>.</a:t>
            </a:r>
          </a:p>
          <a:p>
            <a:endParaRPr lang="en-US" sz="1100" dirty="0" smtClean="0"/>
          </a:p>
          <a:p>
            <a:r>
              <a:rPr lang="en-US" sz="1100" dirty="0" smtClean="0"/>
              <a:t>Shown </a:t>
            </a:r>
            <a:r>
              <a:rPr lang="en-US" sz="1100" dirty="0"/>
              <a:t>is the initial entry of severe acute respiratory syndrome coronavirus 2 (SARS-CoV-2) into cells, primarily type II </a:t>
            </a:r>
            <a:r>
              <a:rPr lang="en-US" sz="1100" dirty="0" err="1"/>
              <a:t>pneumocytes</a:t>
            </a:r>
            <a:r>
              <a:rPr lang="en-US" sz="1100" dirty="0"/>
              <a:t>, after binding to its functional receptor, angiotensin-converting enzyme 2 (ACE2). After endocytosis of the viral complex, surface ACE2 is further down-regulated, resulting in unopposed angiotensin II accumulation. Local activation of the renin–angiotensin–aldosterone system may mediate lung injury responses to viral insults. ACE denotes angiotensin-converting enzyme, and ARB angiotensin-receptor blocker</a:t>
            </a:r>
            <a:r>
              <a:rPr lang="en-US" sz="1100" dirty="0" smtClean="0"/>
              <a:t>.</a:t>
            </a:r>
          </a:p>
          <a:p>
            <a:endParaRPr lang="en-US" sz="1100" dirty="0"/>
          </a:p>
          <a:p>
            <a:r>
              <a:rPr lang="en-US" sz="1100" dirty="0">
                <a:solidFill>
                  <a:srgbClr val="FF0000"/>
                </a:solidFill>
              </a:rPr>
              <a:t>ACE2 is a key </a:t>
            </a:r>
            <a:r>
              <a:rPr lang="en-US" sz="1100" dirty="0" err="1">
                <a:solidFill>
                  <a:srgbClr val="FF0000"/>
                </a:solidFill>
              </a:rPr>
              <a:t>counterregulatory</a:t>
            </a:r>
            <a:r>
              <a:rPr lang="en-US" sz="1100" dirty="0">
                <a:solidFill>
                  <a:srgbClr val="FF0000"/>
                </a:solidFill>
              </a:rPr>
              <a:t> enzyme that degrades angiotensin II to </a:t>
            </a:r>
            <a:r>
              <a:rPr lang="en-US" sz="1100" dirty="0" smtClean="0">
                <a:solidFill>
                  <a:srgbClr val="FF0000"/>
                </a:solidFill>
              </a:rPr>
              <a:t>angiotensin</a:t>
            </a:r>
          </a:p>
          <a:p>
            <a:endParaRPr lang="en-US" sz="1100" dirty="0">
              <a:solidFill>
                <a:srgbClr val="FF0000"/>
              </a:solidFill>
            </a:endParaRPr>
          </a:p>
          <a:p>
            <a:r>
              <a:rPr lang="en-US" sz="1100" dirty="0"/>
              <a:t>ARBs may increase messenger RNA expression or protein levels of ACE2 in </a:t>
            </a:r>
            <a:r>
              <a:rPr lang="en-US" sz="1100" dirty="0" smtClean="0"/>
              <a:t>tissue</a:t>
            </a:r>
          </a:p>
          <a:p>
            <a:endParaRPr lang="en-US" sz="1100" dirty="0">
              <a:solidFill>
                <a:srgbClr val="FF0000"/>
              </a:solidFill>
            </a:endParaRPr>
          </a:p>
          <a:p>
            <a:r>
              <a:rPr lang="en-US" sz="1100" dirty="0"/>
              <a:t>ACE inhibitors in clinical use do not directly affect ACE2 activity</a:t>
            </a:r>
            <a:endParaRPr lang="en-US" sz="1100" dirty="0">
              <a:solidFill>
                <a:srgbClr val="FF0000"/>
              </a:solidFill>
            </a:endParaRPr>
          </a:p>
        </p:txBody>
      </p:sp>
      <p:sp>
        <p:nvSpPr>
          <p:cNvPr id="6" name="Rectangle 5"/>
          <p:cNvSpPr/>
          <p:nvPr/>
        </p:nvSpPr>
        <p:spPr>
          <a:xfrm>
            <a:off x="2035919" y="6200812"/>
            <a:ext cx="6553200" cy="230832"/>
          </a:xfrm>
          <a:prstGeom prst="rect">
            <a:avLst/>
          </a:prstGeom>
        </p:spPr>
        <p:txBody>
          <a:bodyPr wrap="square">
            <a:spAutoFit/>
          </a:bodyPr>
          <a:lstStyle/>
          <a:p>
            <a:r>
              <a:rPr lang="en-US" sz="900" dirty="0">
                <a:hlinkClick r:id="rId3" tooltip="The New England journal of medicine."/>
              </a:rPr>
              <a:t>N </a:t>
            </a:r>
            <a:r>
              <a:rPr lang="en-US" sz="900" dirty="0" err="1">
                <a:hlinkClick r:id="rId3" tooltip="The New England journal of medicine."/>
              </a:rPr>
              <a:t>Engl</a:t>
            </a:r>
            <a:r>
              <a:rPr lang="en-US" sz="900" dirty="0">
                <a:hlinkClick r:id="rId3" tooltip="The New England journal of medicine."/>
              </a:rPr>
              <a:t> J Med.</a:t>
            </a:r>
            <a:r>
              <a:rPr lang="en-US" sz="900" dirty="0"/>
              <a:t> 2020 Mar 30. </a:t>
            </a:r>
            <a:r>
              <a:rPr lang="en-US" sz="900" dirty="0" err="1"/>
              <a:t>doi</a:t>
            </a:r>
            <a:r>
              <a:rPr lang="en-US" sz="900" dirty="0"/>
              <a:t>: 10.1056/NEJMsr2005760. </a:t>
            </a:r>
            <a:r>
              <a:rPr lang="en-US" sz="900" b="1" dirty="0" smtClean="0"/>
              <a:t>Renin-Angiotensin-Aldosterone </a:t>
            </a:r>
            <a:r>
              <a:rPr lang="en-US" sz="900" b="1" dirty="0"/>
              <a:t>System Inhibitors in Patients with Covid-19.</a:t>
            </a:r>
          </a:p>
        </p:txBody>
      </p:sp>
    </p:spTree>
    <p:extLst>
      <p:ext uri="{BB962C8B-B14F-4D97-AF65-F5344CB8AC3E}">
        <p14:creationId xmlns:p14="http://schemas.microsoft.com/office/powerpoint/2010/main" val="1918434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ACE-I/ARB and COVID 19</a:t>
            </a:r>
          </a:p>
        </p:txBody>
      </p:sp>
      <p:sp>
        <p:nvSpPr>
          <p:cNvPr id="3" name="Content Placeholder 2"/>
          <p:cNvSpPr>
            <a:spLocks noGrp="1"/>
          </p:cNvSpPr>
          <p:nvPr>
            <p:ph idx="1"/>
          </p:nvPr>
        </p:nvSpPr>
        <p:spPr>
          <a:xfrm>
            <a:off x="457200" y="1356305"/>
            <a:ext cx="8229600" cy="4525963"/>
          </a:xfrm>
        </p:spPr>
        <p:txBody>
          <a:bodyPr>
            <a:normAutofit fontScale="70000" lnSpcReduction="20000"/>
          </a:bodyPr>
          <a:lstStyle/>
          <a:p>
            <a:r>
              <a:rPr lang="en-US" b="1" dirty="0"/>
              <a:t>4/7/2020. </a:t>
            </a:r>
            <a:r>
              <a:rPr lang="en-US" b="1" dirty="0">
                <a:solidFill>
                  <a:srgbClr val="FF0000"/>
                </a:solidFill>
              </a:rPr>
              <a:t>ACC recommendations</a:t>
            </a:r>
            <a:r>
              <a:rPr lang="en-US" b="1" dirty="0"/>
              <a:t>: COVID-19 Infection and Renin Angiotensin System Blockers [10] </a:t>
            </a:r>
            <a:endParaRPr lang="en-US" b="1" dirty="0" smtClean="0"/>
          </a:p>
          <a:p>
            <a:r>
              <a:rPr lang="en-US" dirty="0" smtClean="0"/>
              <a:t>Continuing ACEIs/ARBs </a:t>
            </a:r>
            <a:r>
              <a:rPr lang="en-US" dirty="0"/>
              <a:t>in patients with COVID-19 unless </a:t>
            </a:r>
            <a:r>
              <a:rPr lang="en-US" dirty="0" smtClean="0"/>
              <a:t>clinically </a:t>
            </a:r>
            <a:r>
              <a:rPr lang="en-US" dirty="0"/>
              <a:t>indicated. </a:t>
            </a:r>
            <a:endParaRPr lang="en-US" dirty="0" smtClean="0"/>
          </a:p>
          <a:p>
            <a:r>
              <a:rPr lang="en-US" b="1" dirty="0" smtClean="0"/>
              <a:t>Do not </a:t>
            </a:r>
            <a:r>
              <a:rPr lang="en-US" b="1" dirty="0"/>
              <a:t>suggest </a:t>
            </a:r>
            <a:r>
              <a:rPr lang="en-US" dirty="0"/>
              <a:t>initiation of ACEIs/ARBs in those without another clinical indication (e.g., hypertension, heart failure, diabetes), given the lack of strong evidence showing benefit of these medications in COVID-19.</a:t>
            </a:r>
          </a:p>
          <a:p>
            <a:r>
              <a:rPr lang="en-US" dirty="0"/>
              <a:t>A multicenter, double-blind, placebo-controlled phase 2 randomized </a:t>
            </a:r>
            <a:r>
              <a:rPr lang="en-US" u="sng" dirty="0">
                <a:solidFill>
                  <a:srgbClr val="FF0000"/>
                </a:solidFill>
              </a:rPr>
              <a:t>clinical trial of starting losartan </a:t>
            </a:r>
            <a:r>
              <a:rPr lang="en-US" dirty="0"/>
              <a:t>in patients with COVID-19 in outpatient settings (ClinicalTrials.gov identifier: NCT04311177) and in inpatient settings (ClinicalTrials.gov identifier: NCT04312009) is currently being planned and will provide additional insight.</a:t>
            </a:r>
          </a:p>
          <a:p>
            <a:endParaRPr lang="en-US" dirty="0"/>
          </a:p>
        </p:txBody>
      </p:sp>
      <p:sp>
        <p:nvSpPr>
          <p:cNvPr id="4" name="Rectangle 3"/>
          <p:cNvSpPr/>
          <p:nvPr/>
        </p:nvSpPr>
        <p:spPr>
          <a:xfrm>
            <a:off x="1752600" y="5882268"/>
            <a:ext cx="6934200" cy="246221"/>
          </a:xfrm>
          <a:prstGeom prst="rect">
            <a:avLst/>
          </a:prstGeom>
        </p:spPr>
        <p:txBody>
          <a:bodyPr wrap="square">
            <a:spAutoFit/>
          </a:bodyPr>
          <a:lstStyle/>
          <a:p>
            <a:r>
              <a:rPr lang="en-US" sz="1000" dirty="0">
                <a:hlinkClick r:id="rId2"/>
              </a:rPr>
              <a:t>https://www.acc.org/latest-in-cardiology/ten-points-to-remember/2020/04/07/12/25/coronavirus-disease-2019-infection-and-ras</a:t>
            </a:r>
            <a:endParaRPr lang="en-US" sz="1000" dirty="0"/>
          </a:p>
        </p:txBody>
      </p:sp>
    </p:spTree>
    <p:extLst>
      <p:ext uri="{BB962C8B-B14F-4D97-AF65-F5344CB8AC3E}">
        <p14:creationId xmlns:p14="http://schemas.microsoft.com/office/powerpoint/2010/main" val="3571745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ACE-I/ARB and COVID 19</a:t>
            </a:r>
            <a:endParaRPr lang="en-US" dirty="0"/>
          </a:p>
        </p:txBody>
      </p:sp>
      <p:sp>
        <p:nvSpPr>
          <p:cNvPr id="3" name="Content Placeholder 2"/>
          <p:cNvSpPr>
            <a:spLocks noGrp="1"/>
          </p:cNvSpPr>
          <p:nvPr>
            <p:ph idx="1"/>
          </p:nvPr>
        </p:nvSpPr>
        <p:spPr/>
        <p:txBody>
          <a:bodyPr/>
          <a:lstStyle/>
          <a:p>
            <a:r>
              <a:rPr lang="en-US" dirty="0" smtClean="0"/>
              <a:t>Continue ACE-/ARB if patients have been on them and if they have indications for them. </a:t>
            </a:r>
          </a:p>
          <a:p>
            <a:r>
              <a:rPr lang="en-US" dirty="0" smtClean="0"/>
              <a:t>Discontinue them if patient develop ARF or hypotension</a:t>
            </a:r>
          </a:p>
          <a:p>
            <a:r>
              <a:rPr lang="en-US" dirty="0" smtClean="0"/>
              <a:t>Do not </a:t>
            </a:r>
            <a:r>
              <a:rPr lang="en-US" dirty="0" smtClean="0"/>
              <a:t>routinely start </a:t>
            </a:r>
            <a:r>
              <a:rPr lang="en-US" dirty="0" smtClean="0"/>
              <a:t>ACE-I or ARB for COVID 19 treatment. But may start (losartan) if patients have indications for it.</a:t>
            </a:r>
            <a:endParaRPr lang="en-US" dirty="0"/>
          </a:p>
        </p:txBody>
      </p:sp>
    </p:spTree>
    <p:extLst>
      <p:ext uri="{BB962C8B-B14F-4D97-AF65-F5344CB8AC3E}">
        <p14:creationId xmlns:p14="http://schemas.microsoft.com/office/powerpoint/2010/main" val="2927449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19</a:t>
            </a:r>
            <a:endParaRPr lang="en-US" dirty="0"/>
          </a:p>
        </p:txBody>
      </p:sp>
      <p:sp>
        <p:nvSpPr>
          <p:cNvPr id="3" name="Content Placeholder 2"/>
          <p:cNvSpPr>
            <a:spLocks noGrp="1"/>
          </p:cNvSpPr>
          <p:nvPr>
            <p:ph idx="1"/>
          </p:nvPr>
        </p:nvSpPr>
        <p:spPr>
          <a:xfrm>
            <a:off x="533400" y="1839319"/>
            <a:ext cx="6019800" cy="4538120"/>
          </a:xfrm>
        </p:spPr>
        <p:txBody>
          <a:bodyPr>
            <a:normAutofit fontScale="70000" lnSpcReduction="20000"/>
          </a:bodyPr>
          <a:lstStyle/>
          <a:p>
            <a:r>
              <a:rPr lang="en-US" dirty="0" smtClean="0"/>
              <a:t>Caused by a novel beta coronavirus, Severe acute respiratory syndrome coronavirus 2 (SARS-CoV-2)</a:t>
            </a:r>
          </a:p>
          <a:p>
            <a:r>
              <a:rPr lang="en-US" dirty="0" smtClean="0"/>
              <a:t>First case reported from Wuhan, China on 12/1/2019</a:t>
            </a:r>
          </a:p>
          <a:p>
            <a:r>
              <a:rPr lang="en-US" dirty="0" smtClean="0"/>
              <a:t>Most infected individual exhibit a mild illness (80%+), 14 % serious and 5% critical illness. </a:t>
            </a:r>
          </a:p>
          <a:p>
            <a:r>
              <a:rPr lang="en-US" dirty="0" smtClean="0"/>
              <a:t>10% require hospital admission due to COVID pneumonia, of which 10% will require ICU care. </a:t>
            </a:r>
          </a:p>
          <a:p>
            <a:r>
              <a:rPr lang="en-US" dirty="0" smtClean="0"/>
              <a:t>Mortality rate 2.3</a:t>
            </a:r>
            <a:r>
              <a:rPr lang="en-US" dirty="0" smtClean="0"/>
              <a:t>% in China, </a:t>
            </a:r>
            <a:r>
              <a:rPr lang="en-US" dirty="0" smtClean="0"/>
              <a:t>5.8% in Wuhan City and 0.7 in the rest of China. 0.9% in South Korea. 13% in Italy. </a:t>
            </a:r>
            <a:r>
              <a:rPr lang="en-US" dirty="0" smtClean="0"/>
              <a:t>About 5.5% in US.</a:t>
            </a:r>
          </a:p>
          <a:p>
            <a:r>
              <a:rPr lang="en-US" dirty="0" smtClean="0"/>
              <a:t>Total cases:  2,585,195 ( US: </a:t>
            </a:r>
            <a:r>
              <a:rPr lang="en-US" b="1" dirty="0" smtClean="0"/>
              <a:t>819,321)</a:t>
            </a:r>
            <a:endParaRPr lang="en-US" dirty="0" smtClean="0"/>
          </a:p>
          <a:p>
            <a:r>
              <a:rPr lang="en-US" dirty="0" smtClean="0"/>
              <a:t>Death: </a:t>
            </a:r>
            <a:r>
              <a:rPr lang="en-US" dirty="0" smtClean="0"/>
              <a:t>179,839 ( US deaths: </a:t>
            </a:r>
            <a:r>
              <a:rPr lang="en-US" b="1" dirty="0" smtClean="0"/>
              <a:t>45,356</a:t>
            </a:r>
            <a:r>
              <a:rPr lang="en-US" dirty="0" smtClean="0"/>
              <a:t>)</a:t>
            </a:r>
            <a:endParaRPr lang="en-US" dirty="0"/>
          </a:p>
        </p:txBody>
      </p:sp>
      <p:pic>
        <p:nvPicPr>
          <p:cNvPr id="4" name="Picture 3" descr="A close up of a flower&#10;&#10;Description automatically generated">
            <a:extLst>
              <a:ext uri="{FF2B5EF4-FFF2-40B4-BE49-F238E27FC236}">
                <a16:creationId xmlns="" xmlns:a16="http://schemas.microsoft.com/office/drawing/2014/main" id="{E9660634-7127-408F-8AEF-C8E825B94D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4953000"/>
            <a:ext cx="2854659" cy="1424439"/>
          </a:xfrm>
          <a:prstGeom prst="rect">
            <a:avLst/>
          </a:prstGeom>
        </p:spPr>
      </p:pic>
    </p:spTree>
    <p:extLst>
      <p:ext uri="{BB962C8B-B14F-4D97-AF65-F5344CB8AC3E}">
        <p14:creationId xmlns:p14="http://schemas.microsoft.com/office/powerpoint/2010/main" val="3359854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Statin and COVID 19</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Case fatality rates for comorbid patients are materially higher than the average population:</a:t>
            </a:r>
          </a:p>
          <a:p>
            <a:pPr lvl="1"/>
            <a:r>
              <a:rPr lang="en-US" dirty="0" smtClean="0"/>
              <a:t> Cancer: 5.6% </a:t>
            </a:r>
          </a:p>
          <a:p>
            <a:pPr lvl="1"/>
            <a:r>
              <a:rPr lang="en-US" dirty="0" smtClean="0"/>
              <a:t>Hypertension: 6.0% </a:t>
            </a:r>
          </a:p>
          <a:p>
            <a:pPr lvl="1"/>
            <a:r>
              <a:rPr lang="en-US" dirty="0" smtClean="0"/>
              <a:t>Chronic respiratory disease: 6.3% </a:t>
            </a:r>
          </a:p>
          <a:p>
            <a:pPr lvl="1"/>
            <a:r>
              <a:rPr lang="en-US" dirty="0" smtClean="0"/>
              <a:t>Diabetes: 7.3% </a:t>
            </a:r>
          </a:p>
          <a:p>
            <a:pPr lvl="1"/>
            <a:r>
              <a:rPr lang="en-US" dirty="0" smtClean="0"/>
              <a:t>Cardiovascular disease: 10.5% </a:t>
            </a:r>
          </a:p>
          <a:p>
            <a:endParaRPr lang="en-US" dirty="0" smtClean="0">
              <a:effectLst/>
            </a:endParaRPr>
          </a:p>
          <a:p>
            <a:r>
              <a:rPr lang="en-US" dirty="0" smtClean="0">
                <a:effectLst/>
              </a:rPr>
              <a:t>A high proportion of patients with severe COVID-19 have underlying cardiovascular disease, diabetes mellitus, and other indications for use of statins. </a:t>
            </a:r>
          </a:p>
          <a:p>
            <a:r>
              <a:rPr lang="en-US" dirty="0"/>
              <a:t>A</a:t>
            </a:r>
            <a:r>
              <a:rPr lang="en-US" dirty="0" smtClean="0">
                <a:effectLst/>
              </a:rPr>
              <a:t>cute cardiac injury is a reported complication of COVID-19. </a:t>
            </a:r>
          </a:p>
          <a:p>
            <a:r>
              <a:rPr lang="en-US" dirty="0" smtClean="0">
                <a:effectLst/>
              </a:rPr>
              <a:t>Concerned about hepatotoxicity from statins, since transaminase elevations are common in COVID-19, most evidence indicates that liver injury from statins is uncommon</a:t>
            </a:r>
          </a:p>
          <a:p>
            <a:r>
              <a:rPr lang="en-US" dirty="0">
                <a:solidFill>
                  <a:srgbClr val="FF0000"/>
                </a:solidFill>
              </a:rPr>
              <a:t>I</a:t>
            </a:r>
            <a:r>
              <a:rPr lang="en-US" dirty="0" smtClean="0">
                <a:solidFill>
                  <a:srgbClr val="FF0000"/>
                </a:solidFill>
                <a:effectLst/>
              </a:rPr>
              <a:t>nhibitors of the MYD88 pathway, which results in marked inflammation</a:t>
            </a:r>
          </a:p>
          <a:p>
            <a:r>
              <a:rPr lang="en-US" dirty="0" smtClean="0"/>
              <a:t>One randomized controlled trial (RCT, open-label) showed </a:t>
            </a:r>
            <a:r>
              <a:rPr lang="en-US" dirty="0" smtClean="0">
                <a:solidFill>
                  <a:srgbClr val="FF0000"/>
                </a:solidFill>
              </a:rPr>
              <a:t>possible beneficial effects </a:t>
            </a:r>
            <a:r>
              <a:rPr lang="en-US" dirty="0" smtClean="0"/>
              <a:t>of oral administration of statin in </a:t>
            </a:r>
            <a:r>
              <a:rPr lang="en-US" dirty="0" smtClean="0">
                <a:solidFill>
                  <a:srgbClr val="FF0000"/>
                </a:solidFill>
              </a:rPr>
              <a:t>reducing mortality in those with ventilator associated pneumonia</a:t>
            </a:r>
            <a:r>
              <a:rPr lang="en-US" dirty="0" smtClean="0"/>
              <a:t>.</a:t>
            </a:r>
            <a:r>
              <a:rPr lang="en-US" baseline="30000" dirty="0" smtClean="0"/>
              <a:t>[11]</a:t>
            </a:r>
            <a:r>
              <a:rPr lang="en-US" dirty="0" smtClean="0"/>
              <a:t> In contrast, the results of another RCT do not support statin administration in those with ventilator-associated pneumonia [12]</a:t>
            </a:r>
            <a:endParaRPr lang="en-US" dirty="0" smtClean="0">
              <a:effectLst/>
            </a:endParaRPr>
          </a:p>
          <a:p>
            <a:endParaRPr lang="en-US" dirty="0"/>
          </a:p>
        </p:txBody>
      </p:sp>
    </p:spTree>
    <p:extLst>
      <p:ext uri="{BB962C8B-B14F-4D97-AF65-F5344CB8AC3E}">
        <p14:creationId xmlns:p14="http://schemas.microsoft.com/office/powerpoint/2010/main" val="299591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endParaRPr lang="en-US" dirty="0" smtClean="0"/>
          </a:p>
          <a:p>
            <a:r>
              <a:rPr lang="en-US" dirty="0" smtClean="0"/>
              <a:t>statin therapy should be continued in patients with suspected COVID-19 infection as acute cardiac injury has been described in these patients.</a:t>
            </a:r>
            <a:endParaRPr lang="en-US" baseline="30000" dirty="0" smtClean="0"/>
          </a:p>
          <a:p>
            <a:r>
              <a:rPr lang="en-US" dirty="0" smtClean="0"/>
              <a:t>Clinicians should also pay close attention to ensure that their high-risk primary prevention patients are also on guideline-directed statin therapy in the outpatient setting. This will help mitigate some of the increased risk of cardiovascular events associated with COVID-19 infection. </a:t>
            </a:r>
          </a:p>
          <a:p>
            <a:r>
              <a:rPr lang="en-US" dirty="0" smtClean="0"/>
              <a:t>In patients with active COVID-19 infection who may develop severe rhabdomyolysis (frequency unknown at this time), it may be prudent to withhold statin therapy for a short period of time.</a:t>
            </a:r>
            <a:endParaRPr lang="en-US" dirty="0"/>
          </a:p>
          <a:p>
            <a:pPr lvl="1"/>
            <a:endParaRPr lang="en-US" dirty="0" smtClean="0"/>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2669959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Statin and COVID 19</a:t>
            </a:r>
            <a:endParaRPr lang="en-US" dirty="0"/>
          </a:p>
        </p:txBody>
      </p:sp>
      <p:sp>
        <p:nvSpPr>
          <p:cNvPr id="3" name="Content Placeholder 2"/>
          <p:cNvSpPr>
            <a:spLocks noGrp="1"/>
          </p:cNvSpPr>
          <p:nvPr>
            <p:ph idx="1"/>
          </p:nvPr>
        </p:nvSpPr>
        <p:spPr/>
        <p:txBody>
          <a:bodyPr/>
          <a:lstStyle/>
          <a:p>
            <a:r>
              <a:rPr lang="en-US" dirty="0" smtClean="0"/>
              <a:t>Continue statin unless there is contraindications such as abnormal LFT or rhabdomyolysis.</a:t>
            </a:r>
          </a:p>
          <a:p>
            <a:r>
              <a:rPr lang="en-US" dirty="0" smtClean="0"/>
              <a:t>May start it if patients have indications for it and no evidence of abnormal LFT or significant rhabdomyolysis (if CK &lt; 500).</a:t>
            </a:r>
            <a:endParaRPr lang="en-US" dirty="0"/>
          </a:p>
        </p:txBody>
      </p:sp>
    </p:spTree>
    <p:extLst>
      <p:ext uri="{BB962C8B-B14F-4D97-AF65-F5344CB8AC3E}">
        <p14:creationId xmlns:p14="http://schemas.microsoft.com/office/powerpoint/2010/main" val="1755359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lstStyle/>
          <a:p>
            <a:r>
              <a:rPr lang="en-US" dirty="0" smtClean="0"/>
              <a:t>COVID 19 Vaccine vs Treatments</a:t>
            </a:r>
            <a:endParaRPr lang="en-US" dirty="0"/>
          </a:p>
        </p:txBody>
      </p:sp>
      <p:sp>
        <p:nvSpPr>
          <p:cNvPr id="3" name="Content Placeholder 2"/>
          <p:cNvSpPr>
            <a:spLocks noGrp="1"/>
          </p:cNvSpPr>
          <p:nvPr>
            <p:ph idx="1"/>
          </p:nvPr>
        </p:nvSpPr>
        <p:spPr>
          <a:xfrm>
            <a:off x="457200" y="1524001"/>
            <a:ext cx="7686675" cy="2971800"/>
          </a:xfrm>
        </p:spPr>
        <p:txBody>
          <a:bodyPr>
            <a:normAutofit fontScale="85000" lnSpcReduction="10000"/>
          </a:bodyPr>
          <a:lstStyle/>
          <a:p>
            <a:r>
              <a:rPr lang="en-US" dirty="0" smtClean="0"/>
              <a:t>Vaccine typically takes years.</a:t>
            </a:r>
          </a:p>
          <a:p>
            <a:r>
              <a:rPr lang="en-US" dirty="0" smtClean="0"/>
              <a:t>Under urgency of this pandemic, it will take at least a year to know if any vaccine is safe and effective. </a:t>
            </a:r>
          </a:p>
          <a:p>
            <a:r>
              <a:rPr lang="en-US" dirty="0" smtClean="0"/>
              <a:t>It won’t be widely available until at least the fall</a:t>
            </a:r>
          </a:p>
          <a:p>
            <a:r>
              <a:rPr lang="en-US" dirty="0" smtClean="0"/>
              <a:t>So trying a wide range of existing drugs is the only near term hope.</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4114800"/>
            <a:ext cx="3571875" cy="2200275"/>
          </a:xfrm>
          <a:prstGeom prst="rect">
            <a:avLst/>
          </a:prstGeom>
        </p:spPr>
      </p:pic>
    </p:spTree>
    <p:extLst>
      <p:ext uri="{BB962C8B-B14F-4D97-AF65-F5344CB8AC3E}">
        <p14:creationId xmlns:p14="http://schemas.microsoft.com/office/powerpoint/2010/main" val="302385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smtClean="0"/>
              <a:t>Pharmacologic Treatment For COVID 19</a:t>
            </a:r>
            <a:endParaRPr lang="en-US" sz="3600" dirty="0"/>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9" y="1204177"/>
            <a:ext cx="6781801" cy="4968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6172200"/>
            <a:ext cx="9067800" cy="276999"/>
          </a:xfrm>
          <a:prstGeom prst="rect">
            <a:avLst/>
          </a:prstGeom>
        </p:spPr>
        <p:txBody>
          <a:bodyPr wrap="square">
            <a:spAutoFit/>
          </a:bodyPr>
          <a:lstStyle/>
          <a:p>
            <a:r>
              <a:rPr lang="en-US" sz="1200" dirty="0" smtClean="0">
                <a:hlinkClick r:id="rId3" tooltip="JAMA."/>
              </a:rPr>
              <a:t>JAMA.</a:t>
            </a:r>
            <a:r>
              <a:rPr lang="en-US" sz="1200" dirty="0" smtClean="0"/>
              <a:t> 2020 Apr 13. </a:t>
            </a:r>
            <a:r>
              <a:rPr lang="en-US" sz="1200" dirty="0" err="1" smtClean="0"/>
              <a:t>doi</a:t>
            </a:r>
            <a:r>
              <a:rPr lang="en-US" sz="1200" dirty="0" smtClean="0"/>
              <a:t>: 10.1001/jama.2020.6019. </a:t>
            </a:r>
            <a:r>
              <a:rPr lang="en-US" sz="1200" b="1" dirty="0" smtClean="0"/>
              <a:t>Pharmacologic Treatments for Coronavirus Disease 2019 (COVID-19): A Review [21]</a:t>
            </a:r>
            <a:endParaRPr lang="en-US" sz="1200" b="1" dirty="0"/>
          </a:p>
        </p:txBody>
      </p:sp>
    </p:spTree>
    <p:extLst>
      <p:ext uri="{BB962C8B-B14F-4D97-AF65-F5344CB8AC3E}">
        <p14:creationId xmlns:p14="http://schemas.microsoft.com/office/powerpoint/2010/main" val="1990628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Severe COVID 19 and Cytokine Storm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3193" y="1905000"/>
            <a:ext cx="8209469" cy="3962400"/>
          </a:xfrm>
        </p:spPr>
      </p:pic>
    </p:spTree>
    <p:extLst>
      <p:ext uri="{BB962C8B-B14F-4D97-AF65-F5344CB8AC3E}">
        <p14:creationId xmlns:p14="http://schemas.microsoft.com/office/powerpoint/2010/main" val="567802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Virology of SARS COV 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SARS COV 2 targets cells through the viral structural spine  (S) protein that bind to the angiotensin-converting enzyme 2 </a:t>
            </a:r>
            <a:r>
              <a:rPr lang="en-US" dirty="0" smtClean="0">
                <a:solidFill>
                  <a:srgbClr val="FF0000"/>
                </a:solidFill>
              </a:rPr>
              <a:t>(ACE2) receptor</a:t>
            </a:r>
            <a:r>
              <a:rPr lang="en-US" dirty="0" smtClean="0"/>
              <a:t>.</a:t>
            </a:r>
          </a:p>
          <a:p>
            <a:r>
              <a:rPr lang="en-US" dirty="0" smtClean="0"/>
              <a:t>Viral particle uses host cell receptors and endosomes to enter cells. </a:t>
            </a:r>
          </a:p>
          <a:p>
            <a:r>
              <a:rPr lang="en-US" dirty="0" smtClean="0"/>
              <a:t>A host type 2 transmembrane serine protease, </a:t>
            </a:r>
            <a:r>
              <a:rPr lang="en-US" dirty="0" smtClean="0">
                <a:solidFill>
                  <a:srgbClr val="FF0000"/>
                </a:solidFill>
              </a:rPr>
              <a:t>TMPRESS2</a:t>
            </a:r>
            <a:r>
              <a:rPr lang="en-US" dirty="0" smtClean="0"/>
              <a:t>, facilitates cell entry via the S protein.</a:t>
            </a:r>
          </a:p>
          <a:p>
            <a:r>
              <a:rPr lang="en-US" dirty="0" smtClean="0"/>
              <a:t>Once inside the cells, viral polyproteins are synthesized that encode for the </a:t>
            </a:r>
            <a:r>
              <a:rPr lang="en-US" dirty="0" err="1" smtClean="0"/>
              <a:t>replicase</a:t>
            </a:r>
            <a:r>
              <a:rPr lang="en-US" dirty="0" smtClean="0"/>
              <a:t>-transcriptase complex.</a:t>
            </a:r>
          </a:p>
          <a:p>
            <a:r>
              <a:rPr lang="en-US" dirty="0" smtClean="0">
                <a:solidFill>
                  <a:srgbClr val="FF0000"/>
                </a:solidFill>
              </a:rPr>
              <a:t>Synthesizes RNA </a:t>
            </a:r>
            <a:r>
              <a:rPr lang="en-US" dirty="0" smtClean="0"/>
              <a:t>via RNA dependent RNA polymerase. </a:t>
            </a:r>
          </a:p>
          <a:p>
            <a:r>
              <a:rPr lang="en-US" dirty="0" smtClean="0"/>
              <a:t>Structural proteins are synthesized leading to completion of </a:t>
            </a:r>
            <a:r>
              <a:rPr lang="en-US" dirty="0" smtClean="0">
                <a:solidFill>
                  <a:srgbClr val="FF0000"/>
                </a:solidFill>
              </a:rPr>
              <a:t>assembly and release </a:t>
            </a:r>
            <a:r>
              <a:rPr lang="en-US" dirty="0" smtClean="0"/>
              <a:t>of viral particles. </a:t>
            </a:r>
            <a:endParaRPr lang="en-US" dirty="0"/>
          </a:p>
        </p:txBody>
      </p:sp>
    </p:spTree>
    <p:extLst>
      <p:ext uri="{BB962C8B-B14F-4D97-AF65-F5344CB8AC3E}">
        <p14:creationId xmlns:p14="http://schemas.microsoft.com/office/powerpoint/2010/main" val="183490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4573C5-2B4A-4726-87FC-CD6674A533F7}"/>
              </a:ext>
            </a:extLst>
          </p:cNvPr>
          <p:cNvSpPr>
            <a:spLocks noGrp="1"/>
          </p:cNvSpPr>
          <p:nvPr>
            <p:ph type="title"/>
          </p:nvPr>
        </p:nvSpPr>
        <p:spPr/>
        <p:txBody>
          <a:bodyPr/>
          <a:lstStyle/>
          <a:p>
            <a:r>
              <a:rPr lang="en-US" dirty="0"/>
              <a:t>Clinical Course in the ICU</a:t>
            </a:r>
          </a:p>
        </p:txBody>
      </p:sp>
      <p:pic>
        <p:nvPicPr>
          <p:cNvPr id="4" name="Content Placeholder 3">
            <a:extLst>
              <a:ext uri="{FF2B5EF4-FFF2-40B4-BE49-F238E27FC236}">
                <a16:creationId xmlns="" xmlns:a16="http://schemas.microsoft.com/office/drawing/2014/main" id="{A1F46183-4E93-48FC-9926-F21E8481D6D5}"/>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69774" y="2125266"/>
            <a:ext cx="6895272" cy="3737578"/>
          </a:xfrm>
          <a:prstGeom prst="rect">
            <a:avLst/>
          </a:prstGeom>
          <a:noFill/>
          <a:ln>
            <a:noFill/>
          </a:ln>
        </p:spPr>
      </p:pic>
    </p:spTree>
    <p:extLst>
      <p:ext uri="{BB962C8B-B14F-4D97-AF65-F5344CB8AC3E}">
        <p14:creationId xmlns:p14="http://schemas.microsoft.com/office/powerpoint/2010/main" val="2405769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97662" y="1067531"/>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 xmlns:a16="http://schemas.microsoft.com/office/drawing/2014/main" id="{387D96DB-F89B-4ADF-BEC0-F75FB84F3C10}"/>
              </a:ext>
            </a:extLst>
          </p:cNvPr>
          <p:cNvSpPr>
            <a:spLocks noGrp="1"/>
          </p:cNvSpPr>
          <p:nvPr>
            <p:ph type="title"/>
          </p:nvPr>
        </p:nvSpPr>
        <p:spPr>
          <a:xfrm>
            <a:off x="409763" y="1182409"/>
            <a:ext cx="8354891" cy="697835"/>
          </a:xfrm>
        </p:spPr>
        <p:txBody>
          <a:bodyPr vert="horz" lIns="68580" tIns="34290" rIns="68580" bIns="34290" rtlCol="0" anchor="b">
            <a:normAutofit/>
          </a:bodyPr>
          <a:lstStyle/>
          <a:p>
            <a:pPr algn="ctr"/>
            <a:r>
              <a:rPr lang="en-US" sz="4050">
                <a:solidFill>
                  <a:srgbClr val="FFFFFF"/>
                </a:solidFill>
              </a:rPr>
              <a:t>Cytokine Storm</a:t>
            </a:r>
          </a:p>
        </p:txBody>
      </p:sp>
      <p:cxnSp>
        <p:nvCxnSpPr>
          <p:cNvPr id="13" name="Straight Connector 12">
            <a:extLst>
              <a:ext uri="{FF2B5EF4-FFF2-40B4-BE49-F238E27FC236}">
                <a16:creationId xmlns=""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672559" y="1998969"/>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 xmlns:a16="http://schemas.microsoft.com/office/drawing/2014/main" id="{AD79F3AC-1C76-4111-960A-24DD4341E95A}"/>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990605" y="2677364"/>
            <a:ext cx="2895593" cy="4028236"/>
          </a:xfrm>
          <a:prstGeom prst="rect">
            <a:avLst/>
          </a:prstGeom>
          <a:noFill/>
        </p:spPr>
      </p:pic>
      <p:cxnSp>
        <p:nvCxnSpPr>
          <p:cNvPr id="15" name="Straight Connector 14">
            <a:extLst>
              <a:ext uri="{FF2B5EF4-FFF2-40B4-BE49-F238E27FC236}">
                <a16:creationId xmlns="" xmlns:a16="http://schemas.microsoft.com/office/drawing/2014/main" id="{DB146403-F3D6-484B-B2ED-97F9565D037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587209" y="2804877"/>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close up of a coral&#10;&#10;Description automatically generated">
            <a:extLst>
              <a:ext uri="{FF2B5EF4-FFF2-40B4-BE49-F238E27FC236}">
                <a16:creationId xmlns="" xmlns:a16="http://schemas.microsoft.com/office/drawing/2014/main" id="{D9C4D5E6-39EE-4785-963A-E0A33260966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00531" y="4052351"/>
            <a:ext cx="2225212" cy="1540959"/>
          </a:xfrm>
          <a:prstGeom prst="rect">
            <a:avLst/>
          </a:prstGeom>
        </p:spPr>
      </p:pic>
    </p:spTree>
    <p:extLst>
      <p:ext uri="{BB962C8B-B14F-4D97-AF65-F5344CB8AC3E}">
        <p14:creationId xmlns:p14="http://schemas.microsoft.com/office/powerpoint/2010/main" val="2121290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Treatments</a:t>
            </a:r>
            <a:endParaRPr lang="en-US" dirty="0"/>
          </a:p>
        </p:txBody>
      </p:sp>
      <p:sp>
        <p:nvSpPr>
          <p:cNvPr id="3" name="Content Placeholder 2"/>
          <p:cNvSpPr>
            <a:spLocks noGrp="1"/>
          </p:cNvSpPr>
          <p:nvPr>
            <p:ph idx="1"/>
          </p:nvPr>
        </p:nvSpPr>
        <p:spPr/>
        <p:txBody>
          <a:bodyPr>
            <a:normAutofit fontScale="47500" lnSpcReduction="20000"/>
          </a:bodyPr>
          <a:lstStyle/>
          <a:p>
            <a:r>
              <a:rPr lang="en-US" dirty="0" err="1" smtClean="0">
                <a:solidFill>
                  <a:srgbClr val="FF0000"/>
                </a:solidFill>
              </a:rPr>
              <a:t>Remdesivir</a:t>
            </a:r>
            <a:endParaRPr lang="en-US" dirty="0" smtClean="0">
              <a:solidFill>
                <a:srgbClr val="FF0000"/>
              </a:solidFill>
            </a:endParaRPr>
          </a:p>
          <a:p>
            <a:r>
              <a:rPr lang="en-US" dirty="0" smtClean="0">
                <a:solidFill>
                  <a:srgbClr val="FF0000"/>
                </a:solidFill>
              </a:rPr>
              <a:t>Hydroxychloroquine</a:t>
            </a:r>
            <a:r>
              <a:rPr lang="en-US" dirty="0" smtClean="0"/>
              <a:t>/Chloroquine</a:t>
            </a:r>
          </a:p>
          <a:p>
            <a:r>
              <a:rPr lang="en-US" dirty="0" smtClean="0">
                <a:solidFill>
                  <a:srgbClr val="FF0000"/>
                </a:solidFill>
              </a:rPr>
              <a:t>Azithromycin</a:t>
            </a:r>
          </a:p>
          <a:p>
            <a:r>
              <a:rPr lang="en-US" dirty="0" smtClean="0"/>
              <a:t>IL 6 inhibitors: </a:t>
            </a:r>
            <a:r>
              <a:rPr lang="en-US" dirty="0" err="1" smtClean="0"/>
              <a:t>Kevzara</a:t>
            </a:r>
            <a:r>
              <a:rPr lang="en-US" dirty="0" smtClean="0"/>
              <a:t>, </a:t>
            </a:r>
            <a:r>
              <a:rPr lang="en-US" dirty="0" err="1" smtClean="0">
                <a:solidFill>
                  <a:srgbClr val="FF0000"/>
                </a:solidFill>
              </a:rPr>
              <a:t>Actemra</a:t>
            </a:r>
            <a:r>
              <a:rPr lang="en-US" dirty="0" smtClean="0">
                <a:solidFill>
                  <a:srgbClr val="FF0000"/>
                </a:solidFill>
              </a:rPr>
              <a:t> (Tocilizumab)</a:t>
            </a:r>
          </a:p>
          <a:p>
            <a:r>
              <a:rPr lang="en-US" dirty="0" smtClean="0">
                <a:solidFill>
                  <a:srgbClr val="FF0000"/>
                </a:solidFill>
              </a:rPr>
              <a:t>Convalescent plasma</a:t>
            </a:r>
          </a:p>
          <a:p>
            <a:r>
              <a:rPr lang="en-US" dirty="0" err="1" smtClean="0"/>
              <a:t>Jakafi</a:t>
            </a:r>
            <a:r>
              <a:rPr lang="en-US" dirty="0" smtClean="0"/>
              <a:t>: JAK inhibitor</a:t>
            </a:r>
          </a:p>
          <a:p>
            <a:r>
              <a:rPr lang="en-US" dirty="0" err="1" smtClean="0"/>
              <a:t>Avigan</a:t>
            </a:r>
            <a:r>
              <a:rPr lang="en-US" dirty="0" smtClean="0"/>
              <a:t> (influenza and a broad spectrum antiviral drug)</a:t>
            </a:r>
          </a:p>
          <a:p>
            <a:r>
              <a:rPr lang="en-US" dirty="0" err="1" smtClean="0"/>
              <a:t>Kaletra</a:t>
            </a:r>
            <a:r>
              <a:rPr lang="en-US" dirty="0"/>
              <a:t> </a:t>
            </a:r>
            <a:r>
              <a:rPr lang="en-US" dirty="0" smtClean="0"/>
              <a:t>(HIV therapy)</a:t>
            </a:r>
          </a:p>
          <a:p>
            <a:r>
              <a:rPr lang="en-US" dirty="0" err="1" smtClean="0"/>
              <a:t>Galidesivir</a:t>
            </a:r>
            <a:r>
              <a:rPr lang="en-US" dirty="0" smtClean="0"/>
              <a:t> (experimental antiviral </a:t>
            </a:r>
            <a:r>
              <a:rPr lang="en-US" dirty="0" err="1" smtClean="0"/>
              <a:t>treatement</a:t>
            </a:r>
            <a:r>
              <a:rPr lang="en-US" dirty="0" smtClean="0"/>
              <a:t> to fight </a:t>
            </a:r>
            <a:r>
              <a:rPr lang="en-US" dirty="0" err="1" smtClean="0"/>
              <a:t>againse</a:t>
            </a:r>
            <a:r>
              <a:rPr lang="en-US" dirty="0" smtClean="0"/>
              <a:t> RNA viruses)</a:t>
            </a:r>
          </a:p>
          <a:p>
            <a:r>
              <a:rPr lang="en-US" dirty="0" err="1" smtClean="0"/>
              <a:t>Remestermcel</a:t>
            </a:r>
            <a:r>
              <a:rPr lang="en-US" dirty="0" smtClean="0"/>
              <a:t>-L (stem cell therapy)</a:t>
            </a:r>
          </a:p>
          <a:p>
            <a:r>
              <a:rPr lang="en-US" dirty="0" err="1" smtClean="0"/>
              <a:t>Tradipitant</a:t>
            </a:r>
            <a:r>
              <a:rPr lang="en-US" dirty="0" smtClean="0"/>
              <a:t> (inhibit neurokinin-1/NK-1)</a:t>
            </a:r>
          </a:p>
          <a:p>
            <a:r>
              <a:rPr lang="en-US" dirty="0" err="1" smtClean="0"/>
              <a:t>Selinexor</a:t>
            </a:r>
            <a:r>
              <a:rPr lang="en-US" dirty="0" smtClean="0"/>
              <a:t> (block viral protein to prevent virus spread)</a:t>
            </a:r>
          </a:p>
          <a:p>
            <a:r>
              <a:rPr lang="en-US" dirty="0" err="1" smtClean="0"/>
              <a:t>Kineret</a:t>
            </a:r>
            <a:r>
              <a:rPr lang="en-US" dirty="0" smtClean="0"/>
              <a:t> </a:t>
            </a:r>
            <a:r>
              <a:rPr lang="en-US" dirty="0"/>
              <a:t>(</a:t>
            </a:r>
            <a:r>
              <a:rPr lang="en-US" dirty="0" smtClean="0"/>
              <a:t>IL-1 inhibitor)</a:t>
            </a:r>
          </a:p>
          <a:p>
            <a:r>
              <a:rPr lang="en-US" dirty="0" smtClean="0"/>
              <a:t>Losartan</a:t>
            </a:r>
          </a:p>
          <a:p>
            <a:endParaRPr lang="en-US" dirty="0" smtClean="0"/>
          </a:p>
          <a:p>
            <a:pPr marL="0" indent="0">
              <a:buNone/>
            </a:pPr>
            <a:r>
              <a:rPr lang="en-US" dirty="0" smtClean="0"/>
              <a:t>https</a:t>
            </a:r>
            <a:r>
              <a:rPr lang="en-US" dirty="0"/>
              <a:t>://www.businessinsider.com/list-coronavirus-treatments-tested-in-clinical-trials-2020-4?utm_source=msn.com&amp;utm_medium=referral&amp;utm_content=msn-story&amp;utm_campaign=bodyurl</a:t>
            </a:r>
            <a:endParaRPr lang="en-US" dirty="0" smtClean="0"/>
          </a:p>
          <a:p>
            <a:endParaRPr lang="en-US" dirty="0"/>
          </a:p>
        </p:txBody>
      </p:sp>
    </p:spTree>
    <p:extLst>
      <p:ext uri="{BB962C8B-B14F-4D97-AF65-F5344CB8AC3E}">
        <p14:creationId xmlns:p14="http://schemas.microsoft.com/office/powerpoint/2010/main" val="1791434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Local COVID 19 Data</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Report to state from St Joseph County (Last update 4/17/2020)</a:t>
            </a:r>
          </a:p>
          <a:p>
            <a:pPr lvl="1"/>
            <a:r>
              <a:rPr lang="en-US" dirty="0" smtClean="0"/>
              <a:t>Total tests 1580</a:t>
            </a:r>
          </a:p>
          <a:p>
            <a:pPr lvl="1"/>
            <a:r>
              <a:rPr lang="en-US" dirty="0" smtClean="0"/>
              <a:t>Total positive 412 (positive rate 26%)</a:t>
            </a:r>
          </a:p>
          <a:p>
            <a:pPr lvl="1"/>
            <a:r>
              <a:rPr lang="en-US" dirty="0" smtClean="0"/>
              <a:t>Total death 9 (mortality rate 0.57%)</a:t>
            </a:r>
          </a:p>
          <a:p>
            <a:r>
              <a:rPr lang="en-US" dirty="0" smtClean="0"/>
              <a:t>Beacon Medical Group (3/1-4/21/2020)</a:t>
            </a:r>
          </a:p>
          <a:p>
            <a:pPr lvl="1"/>
            <a:r>
              <a:rPr lang="en-US" dirty="0" smtClean="0"/>
              <a:t>Total tests: 643</a:t>
            </a:r>
          </a:p>
          <a:p>
            <a:pPr lvl="1"/>
            <a:r>
              <a:rPr lang="en-US" dirty="0" smtClean="0"/>
              <a:t>Total positive: 26 (positive rate 4%)</a:t>
            </a:r>
          </a:p>
          <a:p>
            <a:r>
              <a:rPr lang="en-US" dirty="0" smtClean="0"/>
              <a:t>EGH </a:t>
            </a:r>
            <a:r>
              <a:rPr lang="en-US" dirty="0"/>
              <a:t>(3/1-4/21/2020</a:t>
            </a:r>
            <a:r>
              <a:rPr lang="en-US" dirty="0" smtClean="0"/>
              <a:t>)</a:t>
            </a:r>
          </a:p>
          <a:p>
            <a:pPr lvl="1"/>
            <a:r>
              <a:rPr lang="en-US" dirty="0"/>
              <a:t>Total tests: 482</a:t>
            </a:r>
          </a:p>
          <a:p>
            <a:pPr lvl="1"/>
            <a:r>
              <a:rPr lang="en-US" dirty="0" smtClean="0"/>
              <a:t>Total positive patients: 43 (positive rate 8.9%)</a:t>
            </a:r>
          </a:p>
          <a:p>
            <a:pPr lvl="1"/>
            <a:r>
              <a:rPr lang="en-US" dirty="0" smtClean="0"/>
              <a:t>Average time to result: 3.56 days</a:t>
            </a:r>
          </a:p>
          <a:p>
            <a:r>
              <a:rPr lang="en-US" dirty="0" smtClean="0"/>
              <a:t>MHS/BGH (3/1-4/21/2020)</a:t>
            </a:r>
          </a:p>
          <a:p>
            <a:pPr lvl="1"/>
            <a:r>
              <a:rPr lang="en-US" dirty="0"/>
              <a:t>Total tests:  429 (not counting repeat inpatient positives)</a:t>
            </a:r>
          </a:p>
          <a:p>
            <a:pPr lvl="1"/>
            <a:r>
              <a:rPr lang="en-US" dirty="0" smtClean="0"/>
              <a:t>Total positive </a:t>
            </a:r>
            <a:r>
              <a:rPr lang="en-US" dirty="0" smtClean="0"/>
              <a:t>patients: </a:t>
            </a:r>
            <a:r>
              <a:rPr lang="en-US" dirty="0"/>
              <a:t>52 (positive rate </a:t>
            </a:r>
            <a:r>
              <a:rPr lang="en-US" dirty="0" smtClean="0"/>
              <a:t>12.12%)</a:t>
            </a:r>
            <a:endParaRPr lang="en-US" dirty="0" smtClean="0"/>
          </a:p>
          <a:p>
            <a:pPr lvl="1"/>
            <a:r>
              <a:rPr lang="en-US" dirty="0"/>
              <a:t>First inpatient </a:t>
            </a:r>
            <a:r>
              <a:rPr lang="en-US" dirty="0" smtClean="0"/>
              <a:t>3/22/2020 </a:t>
            </a:r>
            <a:endParaRPr lang="en-US" dirty="0" smtClean="0"/>
          </a:p>
          <a:p>
            <a:pPr lvl="1"/>
            <a:r>
              <a:rPr lang="en-US" dirty="0" smtClean="0"/>
              <a:t>Death 6 (inpatient mortality rate 1.39%)</a:t>
            </a:r>
          </a:p>
          <a:p>
            <a:pPr lvl="1"/>
            <a:r>
              <a:rPr lang="en-US" dirty="0" smtClean="0"/>
              <a:t>Total intubated patients 8 (2 survived</a:t>
            </a:r>
            <a:r>
              <a:rPr lang="en-US" dirty="0" smtClean="0"/>
              <a:t>)</a:t>
            </a:r>
            <a:endParaRPr lang="en-US" dirty="0" smtClean="0"/>
          </a:p>
          <a:p>
            <a:pPr marL="0" indent="0">
              <a:buNone/>
            </a:pPr>
            <a:endParaRPr lang="en-US" dirty="0" smtClean="0"/>
          </a:p>
        </p:txBody>
      </p:sp>
    </p:spTree>
    <p:extLst>
      <p:ext uri="{BB962C8B-B14F-4D97-AF65-F5344CB8AC3E}">
        <p14:creationId xmlns:p14="http://schemas.microsoft.com/office/powerpoint/2010/main" val="1324514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Hydroxychloroquine and Chloroquine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 anti malaria drug, also used for SLE and RA. </a:t>
            </a:r>
          </a:p>
          <a:p>
            <a:r>
              <a:rPr lang="en-US" dirty="0" err="1" smtClean="0"/>
              <a:t>Hydroxychloroquin</a:t>
            </a:r>
            <a:r>
              <a:rPr lang="en-US" dirty="0" smtClean="0"/>
              <a:t> was reported to have anti-SARS-</a:t>
            </a:r>
            <a:r>
              <a:rPr lang="en-US" dirty="0" err="1" smtClean="0"/>
              <a:t>Cov</a:t>
            </a:r>
            <a:r>
              <a:rPr lang="en-US" dirty="0" smtClean="0"/>
              <a:t> activity in Vitro</a:t>
            </a:r>
          </a:p>
          <a:p>
            <a:r>
              <a:rPr lang="en-US" dirty="0" err="1" smtClean="0">
                <a:solidFill>
                  <a:srgbClr val="FF0000"/>
                </a:solidFill>
              </a:rPr>
              <a:t>Hydroxychloroquin</a:t>
            </a:r>
            <a:r>
              <a:rPr lang="en-US" dirty="0" smtClean="0">
                <a:solidFill>
                  <a:srgbClr val="FF0000"/>
                </a:solidFill>
              </a:rPr>
              <a:t> is better than </a:t>
            </a:r>
            <a:r>
              <a:rPr lang="en-US" dirty="0" err="1" smtClean="0">
                <a:solidFill>
                  <a:srgbClr val="FF0000"/>
                </a:solidFill>
              </a:rPr>
              <a:t>Chloroquin</a:t>
            </a:r>
            <a:r>
              <a:rPr lang="en-US" dirty="0" smtClean="0">
                <a:solidFill>
                  <a:srgbClr val="FF0000"/>
                </a:solidFill>
              </a:rPr>
              <a:t> in Vitro </a:t>
            </a:r>
            <a:r>
              <a:rPr lang="en-US" dirty="0" smtClean="0"/>
              <a:t>[14]</a:t>
            </a:r>
          </a:p>
          <a:p>
            <a:r>
              <a:rPr lang="en-US" dirty="0" smtClean="0">
                <a:solidFill>
                  <a:srgbClr val="FF0000"/>
                </a:solidFill>
              </a:rPr>
              <a:t>Change the PH at the surface of the cell </a:t>
            </a:r>
            <a:r>
              <a:rPr lang="en-US" dirty="0" smtClean="0"/>
              <a:t>membrane, </a:t>
            </a:r>
            <a:r>
              <a:rPr lang="en-US" dirty="0" smtClean="0">
                <a:solidFill>
                  <a:srgbClr val="FF0000"/>
                </a:solidFill>
              </a:rPr>
              <a:t>inhibit the fusion of the virus.</a:t>
            </a:r>
          </a:p>
          <a:p>
            <a:r>
              <a:rPr lang="en-US" dirty="0" smtClean="0">
                <a:solidFill>
                  <a:srgbClr val="FF0000"/>
                </a:solidFill>
              </a:rPr>
              <a:t>Inhibit</a:t>
            </a:r>
            <a:r>
              <a:rPr lang="en-US" dirty="0" smtClean="0"/>
              <a:t> nucleic acid </a:t>
            </a:r>
            <a:r>
              <a:rPr lang="en-US" dirty="0" smtClean="0">
                <a:solidFill>
                  <a:srgbClr val="FF0000"/>
                </a:solidFill>
              </a:rPr>
              <a:t>replication</a:t>
            </a:r>
            <a:r>
              <a:rPr lang="en-US" dirty="0" smtClean="0"/>
              <a:t>, glycosylation of viral proteins, virus assembly, new virus transport, virus release and other processes. </a:t>
            </a:r>
            <a:endParaRPr lang="en-US" dirty="0"/>
          </a:p>
        </p:txBody>
      </p:sp>
    </p:spTree>
    <p:extLst>
      <p:ext uri="{BB962C8B-B14F-4D97-AF65-F5344CB8AC3E}">
        <p14:creationId xmlns:p14="http://schemas.microsoft.com/office/powerpoint/2010/main" val="4279254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6681A5-3562-40DD-9E92-A0E2B9DE2255}"/>
              </a:ext>
            </a:extLst>
          </p:cNvPr>
          <p:cNvSpPr>
            <a:spLocks noGrp="1"/>
          </p:cNvSpPr>
          <p:nvPr>
            <p:ph type="title"/>
          </p:nvPr>
        </p:nvSpPr>
        <p:spPr/>
        <p:txBody>
          <a:bodyPr/>
          <a:lstStyle/>
          <a:p>
            <a:r>
              <a:rPr lang="en-US" dirty="0"/>
              <a:t>Antiviral properties</a:t>
            </a:r>
          </a:p>
        </p:txBody>
      </p:sp>
      <p:sp>
        <p:nvSpPr>
          <p:cNvPr id="3" name="Content Placeholder 2">
            <a:extLst>
              <a:ext uri="{FF2B5EF4-FFF2-40B4-BE49-F238E27FC236}">
                <a16:creationId xmlns="" xmlns:a16="http://schemas.microsoft.com/office/drawing/2014/main" id="{8A6A5C74-477E-4653-9202-D5B12C29E4A4}"/>
              </a:ext>
            </a:extLst>
          </p:cNvPr>
          <p:cNvSpPr>
            <a:spLocks noGrp="1"/>
          </p:cNvSpPr>
          <p:nvPr>
            <p:ph idx="1"/>
          </p:nvPr>
        </p:nvSpPr>
        <p:spPr>
          <a:xfrm>
            <a:off x="457200" y="1335090"/>
            <a:ext cx="3962400" cy="3922710"/>
          </a:xfrm>
        </p:spPr>
        <p:txBody>
          <a:bodyPr>
            <a:noAutofit/>
          </a:bodyPr>
          <a:lstStyle/>
          <a:p>
            <a:r>
              <a:rPr lang="en-US" sz="1400" dirty="0"/>
              <a:t>Makes the intracellular milieu less acidic, lysosomal pH stabilizes lysosomal membranes</a:t>
            </a:r>
          </a:p>
          <a:p>
            <a:r>
              <a:rPr lang="en-US" sz="1400" dirty="0"/>
              <a:t>Inhibits antigen antibody reactions</a:t>
            </a:r>
          </a:p>
          <a:p>
            <a:r>
              <a:rPr lang="en-US" sz="1400" dirty="0"/>
              <a:t>Suppresses lymphocyte responses to mitogens</a:t>
            </a:r>
          </a:p>
          <a:p>
            <a:r>
              <a:rPr lang="en-US" sz="1400" dirty="0"/>
              <a:t>Inhibits phospholipase activity</a:t>
            </a:r>
          </a:p>
          <a:p>
            <a:r>
              <a:rPr lang="en-US" sz="1400" dirty="0"/>
              <a:t>Inhibits chemotaxis</a:t>
            </a:r>
          </a:p>
          <a:p>
            <a:r>
              <a:rPr lang="en-US" sz="1400" dirty="0"/>
              <a:t>Nitric oxide production</a:t>
            </a:r>
          </a:p>
          <a:p>
            <a:r>
              <a:rPr lang="en-US" sz="1400" dirty="0"/>
              <a:t>Interfere with IL11 release by monocytes</a:t>
            </a:r>
          </a:p>
          <a:p>
            <a:r>
              <a:rPr lang="en-US" sz="1400" dirty="0"/>
              <a:t>Interfere with TNF alpha, IL6 and IFN-y</a:t>
            </a:r>
          </a:p>
          <a:p>
            <a:r>
              <a:rPr lang="en-US" sz="1400" dirty="0"/>
              <a:t>Inhibits natural killer activity</a:t>
            </a:r>
          </a:p>
          <a:p>
            <a:r>
              <a:rPr lang="en-US" sz="1400" dirty="0"/>
              <a:t>Induce apoptosis</a:t>
            </a:r>
          </a:p>
          <a:p>
            <a:r>
              <a:rPr lang="en-US" sz="1400" dirty="0"/>
              <a:t>Toll-like receptor 7/9 antagonist</a:t>
            </a:r>
          </a:p>
          <a:p>
            <a:r>
              <a:rPr lang="en-US" sz="1400" dirty="0"/>
              <a:t>inhibits cell entry</a:t>
            </a:r>
          </a:p>
          <a:p>
            <a:r>
              <a:rPr lang="en-US" sz="1400" dirty="0"/>
              <a:t>inhibit the synthesis of </a:t>
            </a:r>
            <a:r>
              <a:rPr lang="en-US" sz="1400" dirty="0">
                <a:hlinkClick r:id="rId2" tooltip="Learn more about Deoxyribonucleoprotein from ScienceDirect's AI-generated Topic Pages"/>
              </a:rPr>
              <a:t>DNA, RNA, and protein</a:t>
            </a:r>
            <a:endParaRPr lang="en-US" sz="1400" dirty="0"/>
          </a:p>
          <a:p>
            <a:r>
              <a:rPr lang="en-US" sz="1400" dirty="0"/>
              <a:t>Decreases ACE 2 expression</a:t>
            </a:r>
          </a:p>
          <a:p>
            <a:endParaRPr lang="en-US" sz="1400" dirty="0"/>
          </a:p>
          <a:p>
            <a:pPr marL="0" indent="0">
              <a:buNone/>
            </a:pPr>
            <a:r>
              <a:rPr lang="en-US" sz="1400" dirty="0"/>
              <a:t>Norman T. </a:t>
            </a:r>
            <a:r>
              <a:rPr lang="en-US" sz="1400" dirty="0" err="1"/>
              <a:t>Ilowite</a:t>
            </a:r>
            <a:r>
              <a:rPr lang="en-US" sz="1400" dirty="0"/>
              <a:t>, Ronald M. Laxer, in </a:t>
            </a:r>
            <a:r>
              <a:rPr lang="en-US" sz="1400" dirty="0">
                <a:hlinkClick r:id="rId3"/>
              </a:rPr>
              <a:t>Textbook of Pediatric Rheumatology (Sixth Edition)</a:t>
            </a:r>
            <a:r>
              <a:rPr lang="en-US" sz="1400" dirty="0"/>
              <a:t>, 2011</a:t>
            </a:r>
          </a:p>
        </p:txBody>
      </p:sp>
      <p:pic>
        <p:nvPicPr>
          <p:cNvPr id="7" name="Picture 6" descr="A close up of a map&#10;&#10;Description automatically generated">
            <a:extLst>
              <a:ext uri="{FF2B5EF4-FFF2-40B4-BE49-F238E27FC236}">
                <a16:creationId xmlns="" xmlns:a16="http://schemas.microsoft.com/office/drawing/2014/main" id="{7DE430E2-8DB9-46A0-8BA9-CDCCCB4BEF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710" y="1327470"/>
            <a:ext cx="3848090" cy="5061502"/>
          </a:xfrm>
          <a:prstGeom prst="rect">
            <a:avLst/>
          </a:prstGeom>
        </p:spPr>
      </p:pic>
    </p:spTree>
    <p:extLst>
      <p:ext uri="{BB962C8B-B14F-4D97-AF65-F5344CB8AC3E}">
        <p14:creationId xmlns:p14="http://schemas.microsoft.com/office/powerpoint/2010/main" val="2544646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90999C-A4F6-492B-A95F-D2C19B3CAC0D}"/>
              </a:ext>
            </a:extLst>
          </p:cNvPr>
          <p:cNvSpPr>
            <a:spLocks noGrp="1"/>
          </p:cNvSpPr>
          <p:nvPr>
            <p:ph type="title"/>
          </p:nvPr>
        </p:nvSpPr>
        <p:spPr/>
        <p:txBody>
          <a:bodyPr/>
          <a:lstStyle/>
          <a:p>
            <a:r>
              <a:rPr lang="en-US" dirty="0"/>
              <a:t>Hydroxychloroquine</a:t>
            </a:r>
          </a:p>
        </p:txBody>
      </p:sp>
      <p:sp>
        <p:nvSpPr>
          <p:cNvPr id="3" name="Content Placeholder 2">
            <a:extLst>
              <a:ext uri="{FF2B5EF4-FFF2-40B4-BE49-F238E27FC236}">
                <a16:creationId xmlns="" xmlns:a16="http://schemas.microsoft.com/office/drawing/2014/main" id="{05ABD2E9-ED96-41F9-AF9D-F4624C41C3DD}"/>
              </a:ext>
            </a:extLst>
          </p:cNvPr>
          <p:cNvSpPr>
            <a:spLocks noGrp="1"/>
          </p:cNvSpPr>
          <p:nvPr>
            <p:ph idx="1"/>
          </p:nvPr>
        </p:nvSpPr>
        <p:spPr/>
        <p:txBody>
          <a:bodyPr>
            <a:normAutofit lnSpcReduction="10000"/>
          </a:bodyPr>
          <a:lstStyle/>
          <a:p>
            <a:r>
              <a:rPr lang="en-US" dirty="0"/>
              <a:t>half-life of around 50 days</a:t>
            </a:r>
          </a:p>
          <a:p>
            <a:r>
              <a:rPr lang="en-US" dirty="0"/>
              <a:t> interfere with lysosomal activity and </a:t>
            </a:r>
            <a:r>
              <a:rPr lang="en-US" dirty="0" smtClean="0"/>
              <a:t>autophagy</a:t>
            </a:r>
            <a:endParaRPr lang="en-US" dirty="0"/>
          </a:p>
          <a:p>
            <a:r>
              <a:rPr lang="en-US" dirty="0"/>
              <a:t> interact with membrane stability and </a:t>
            </a:r>
          </a:p>
          <a:p>
            <a:r>
              <a:rPr lang="en-US" dirty="0"/>
              <a:t>alter signaling pathways and transcriptional activity,</a:t>
            </a:r>
          </a:p>
          <a:p>
            <a:r>
              <a:rPr lang="en-US" dirty="0"/>
              <a:t>which can result in inhibition of cytokine production and modulation of certain co-stimulatory molecules.</a:t>
            </a:r>
          </a:p>
        </p:txBody>
      </p:sp>
      <p:pic>
        <p:nvPicPr>
          <p:cNvPr id="5" name="Picture 4" descr="A close up of a piece of paper&#10;&#10;Description automatically generated">
            <a:extLst>
              <a:ext uri="{FF2B5EF4-FFF2-40B4-BE49-F238E27FC236}">
                <a16:creationId xmlns="" xmlns:a16="http://schemas.microsoft.com/office/drawing/2014/main" id="{3C483685-94F3-4193-BF89-86D66D729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5526088"/>
            <a:ext cx="2143125" cy="1200150"/>
          </a:xfrm>
          <a:prstGeom prst="rect">
            <a:avLst/>
          </a:prstGeom>
        </p:spPr>
      </p:pic>
    </p:spTree>
    <p:extLst>
      <p:ext uri="{BB962C8B-B14F-4D97-AF65-F5344CB8AC3E}">
        <p14:creationId xmlns:p14="http://schemas.microsoft.com/office/powerpoint/2010/main" val="32076979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8D4DBD-5EA8-4B6A-8F86-F42685A1B688}"/>
              </a:ext>
            </a:extLst>
          </p:cNvPr>
          <p:cNvSpPr>
            <a:spLocks noGrp="1"/>
          </p:cNvSpPr>
          <p:nvPr>
            <p:ph type="title"/>
          </p:nvPr>
        </p:nvSpPr>
        <p:spPr/>
        <p:txBody>
          <a:bodyPr>
            <a:normAutofit fontScale="90000"/>
          </a:bodyPr>
          <a:lstStyle/>
          <a:p>
            <a:r>
              <a:rPr lang="en-US" dirty="0"/>
              <a:t>Other viruses and (hydroxy)chloroquine</a:t>
            </a:r>
          </a:p>
        </p:txBody>
      </p:sp>
      <p:sp>
        <p:nvSpPr>
          <p:cNvPr id="3" name="Content Placeholder 2">
            <a:extLst>
              <a:ext uri="{FF2B5EF4-FFF2-40B4-BE49-F238E27FC236}">
                <a16:creationId xmlns="" xmlns:a16="http://schemas.microsoft.com/office/drawing/2014/main" id="{9B373918-11B6-4773-AABD-9988F7F7765C}"/>
              </a:ext>
            </a:extLst>
          </p:cNvPr>
          <p:cNvSpPr>
            <a:spLocks noGrp="1"/>
          </p:cNvSpPr>
          <p:nvPr>
            <p:ph idx="1"/>
          </p:nvPr>
        </p:nvSpPr>
        <p:spPr/>
        <p:txBody>
          <a:bodyPr/>
          <a:lstStyle/>
          <a:p>
            <a:pPr marL="0" indent="0">
              <a:buNone/>
            </a:pPr>
            <a:r>
              <a:rPr lang="en-US" dirty="0"/>
              <a:t>In vitro activity against HIV but in an RCT in patients that were not taking antivirals it lowered CD4 counts</a:t>
            </a:r>
          </a:p>
          <a:p>
            <a:pPr marL="0" indent="0">
              <a:buNone/>
            </a:pPr>
            <a:r>
              <a:rPr lang="en-US" dirty="0"/>
              <a:t>In vitro activity against Dengue fever but failed in RCT to show benefit</a:t>
            </a:r>
          </a:p>
          <a:p>
            <a:pPr marL="0" indent="0">
              <a:buNone/>
            </a:pPr>
            <a:endParaRPr lang="en-US" dirty="0"/>
          </a:p>
          <a:p>
            <a:pPr marL="0" indent="0">
              <a:buNone/>
            </a:pPr>
            <a:endParaRPr lang="en-US" dirty="0"/>
          </a:p>
          <a:p>
            <a:pPr marL="0" indent="0">
              <a:buNone/>
            </a:pPr>
            <a:endParaRPr lang="en-US" dirty="0"/>
          </a:p>
        </p:txBody>
      </p:sp>
      <p:pic>
        <p:nvPicPr>
          <p:cNvPr id="9" name="Picture 8" descr="A picture containing photo, fabric, old&#10;&#10;Description automatically generated">
            <a:extLst>
              <a:ext uri="{FF2B5EF4-FFF2-40B4-BE49-F238E27FC236}">
                <a16:creationId xmlns="" xmlns:a16="http://schemas.microsoft.com/office/drawing/2014/main" id="{BCF45475-01B6-44FC-A293-0F3BA0098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419600"/>
            <a:ext cx="1993106" cy="1293019"/>
          </a:xfrm>
          <a:prstGeom prst="rect">
            <a:avLst/>
          </a:prstGeom>
        </p:spPr>
      </p:pic>
      <p:pic>
        <p:nvPicPr>
          <p:cNvPr id="11" name="Picture 10" descr="A group of colorful flowers&#10;&#10;Description automatically generated">
            <a:extLst>
              <a:ext uri="{FF2B5EF4-FFF2-40B4-BE49-F238E27FC236}">
                <a16:creationId xmlns="" xmlns:a16="http://schemas.microsoft.com/office/drawing/2014/main" id="{BF7AEE7A-BC07-4CB0-B945-057239C7E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136" y="4450080"/>
            <a:ext cx="1850231" cy="1385888"/>
          </a:xfrm>
          <a:prstGeom prst="rect">
            <a:avLst/>
          </a:prstGeom>
        </p:spPr>
      </p:pic>
      <p:pic>
        <p:nvPicPr>
          <p:cNvPr id="13" name="Picture 12" descr="A picture containing display, standing&#10;&#10;Description automatically generated">
            <a:extLst>
              <a:ext uri="{FF2B5EF4-FFF2-40B4-BE49-F238E27FC236}">
                <a16:creationId xmlns="" xmlns:a16="http://schemas.microsoft.com/office/drawing/2014/main" id="{CF363E1E-C67D-47CB-8E6A-3323E99BF3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3777" y="4512469"/>
            <a:ext cx="2143125" cy="1200150"/>
          </a:xfrm>
          <a:prstGeom prst="rect">
            <a:avLst/>
          </a:prstGeom>
        </p:spPr>
      </p:pic>
    </p:spTree>
    <p:extLst>
      <p:ext uri="{BB962C8B-B14F-4D97-AF65-F5344CB8AC3E}">
        <p14:creationId xmlns:p14="http://schemas.microsoft.com/office/powerpoint/2010/main" val="8206213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3E7413-950B-48F4-851C-BBFA5EAC84C7}"/>
              </a:ext>
            </a:extLst>
          </p:cNvPr>
          <p:cNvSpPr>
            <a:spLocks noGrp="1"/>
          </p:cNvSpPr>
          <p:nvPr>
            <p:ph type="title"/>
          </p:nvPr>
        </p:nvSpPr>
        <p:spPr/>
        <p:txBody>
          <a:bodyPr/>
          <a:lstStyle/>
          <a:p>
            <a:r>
              <a:rPr lang="en-US" dirty="0"/>
              <a:t>Con:</a:t>
            </a:r>
          </a:p>
        </p:txBody>
      </p:sp>
      <p:sp>
        <p:nvSpPr>
          <p:cNvPr id="3" name="Content Placeholder 2">
            <a:extLst>
              <a:ext uri="{FF2B5EF4-FFF2-40B4-BE49-F238E27FC236}">
                <a16:creationId xmlns="" xmlns:a16="http://schemas.microsoft.com/office/drawing/2014/main" id="{4F169A46-A4B6-4F9F-A4C5-FE1E1643C1FA}"/>
              </a:ext>
            </a:extLst>
          </p:cNvPr>
          <p:cNvSpPr>
            <a:spLocks noGrp="1"/>
          </p:cNvSpPr>
          <p:nvPr>
            <p:ph idx="1"/>
          </p:nvPr>
        </p:nvSpPr>
        <p:spPr/>
        <p:txBody>
          <a:bodyPr>
            <a:normAutofit fontScale="62500" lnSpcReduction="20000"/>
          </a:bodyPr>
          <a:lstStyle/>
          <a:p>
            <a:pPr lvl="0"/>
            <a:r>
              <a:rPr lang="en-US" dirty="0"/>
              <a:t>No clinical evidence or only  </a:t>
            </a:r>
            <a:r>
              <a:rPr lang="en-US" dirty="0" smtClean="0"/>
              <a:t>weak evidence</a:t>
            </a:r>
            <a:endParaRPr lang="en-US" dirty="0"/>
          </a:p>
          <a:p>
            <a:pPr lvl="0"/>
            <a:r>
              <a:rPr lang="en-US" dirty="0"/>
              <a:t>In vitro evidence that it works for </a:t>
            </a:r>
            <a:r>
              <a:rPr lang="en-US" dirty="0" err="1"/>
              <a:t>Covid</a:t>
            </a:r>
            <a:r>
              <a:rPr lang="en-US" dirty="0"/>
              <a:t> 19 </a:t>
            </a:r>
          </a:p>
          <a:p>
            <a:pPr lvl="0"/>
            <a:r>
              <a:rPr lang="en-US" dirty="0"/>
              <a:t>it may not show benefit in clinical practice based on past experience with other viruses. </a:t>
            </a:r>
          </a:p>
          <a:p>
            <a:pPr lvl="0"/>
            <a:r>
              <a:rPr lang="en-US" dirty="0"/>
              <a:t>No evidence in other viral illnesses to suggest clinical benefit, ( it has not been examined for SARS 1).</a:t>
            </a:r>
          </a:p>
          <a:p>
            <a:pPr lvl="0"/>
            <a:r>
              <a:rPr lang="en-US" dirty="0"/>
              <a:t>Though it has in vitro an effect of viral replication it is likely not to be beneficial in the body. The </a:t>
            </a:r>
            <a:r>
              <a:rPr lang="en-US" dirty="0" smtClean="0"/>
              <a:t>in vitro </a:t>
            </a:r>
            <a:r>
              <a:rPr lang="en-US" dirty="0"/>
              <a:t>effect is achieved at a </a:t>
            </a:r>
            <a:r>
              <a:rPr lang="en-US" b="1" dirty="0"/>
              <a:t>micromolar</a:t>
            </a:r>
            <a:r>
              <a:rPr lang="en-US" dirty="0"/>
              <a:t> concentration, and this concentration is ? achieved in the body/tissues where the virus replicates. (Most antiviral drugs work at the </a:t>
            </a:r>
            <a:r>
              <a:rPr lang="en-US" b="1" dirty="0"/>
              <a:t>nanomolar</a:t>
            </a:r>
            <a:r>
              <a:rPr lang="en-US" dirty="0"/>
              <a:t> concentration in (human) tissues.) </a:t>
            </a:r>
          </a:p>
          <a:p>
            <a:pPr lvl="0"/>
            <a:r>
              <a:rPr lang="en-US" dirty="0"/>
              <a:t>Adult ID and SCCM guidelines are somewhat neutral to its use due to lack of (high quality) evidence and suggest use only in an RCT</a:t>
            </a:r>
          </a:p>
          <a:p>
            <a:pPr lvl="0"/>
            <a:r>
              <a:rPr lang="en-US" dirty="0"/>
              <a:t>Has side effects like prolonging QT interval</a:t>
            </a:r>
          </a:p>
          <a:p>
            <a:pPr lvl="0"/>
            <a:r>
              <a:rPr lang="en-US" dirty="0"/>
              <a:t>Makes the drug less available to Lupus patients</a:t>
            </a:r>
          </a:p>
          <a:p>
            <a:pPr lvl="0"/>
            <a:r>
              <a:rPr lang="en-US" dirty="0"/>
              <a:t>Does Not have FDA indication as antiviral (COVID)</a:t>
            </a:r>
          </a:p>
          <a:p>
            <a:endParaRPr lang="en-US" dirty="0"/>
          </a:p>
        </p:txBody>
      </p:sp>
    </p:spTree>
    <p:extLst>
      <p:ext uri="{BB962C8B-B14F-4D97-AF65-F5344CB8AC3E}">
        <p14:creationId xmlns:p14="http://schemas.microsoft.com/office/powerpoint/2010/main" val="41136895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476DBD-91A1-4105-98F8-1E69EC579DBA}"/>
              </a:ext>
            </a:extLst>
          </p:cNvPr>
          <p:cNvSpPr>
            <a:spLocks noGrp="1"/>
          </p:cNvSpPr>
          <p:nvPr>
            <p:ph type="title"/>
          </p:nvPr>
        </p:nvSpPr>
        <p:spPr/>
        <p:txBody>
          <a:bodyPr/>
          <a:lstStyle/>
          <a:p>
            <a:r>
              <a:rPr lang="en-US" dirty="0"/>
              <a:t>Pro:</a:t>
            </a:r>
          </a:p>
        </p:txBody>
      </p:sp>
      <p:sp>
        <p:nvSpPr>
          <p:cNvPr id="3" name="Content Placeholder 2">
            <a:extLst>
              <a:ext uri="{FF2B5EF4-FFF2-40B4-BE49-F238E27FC236}">
                <a16:creationId xmlns="" xmlns:a16="http://schemas.microsoft.com/office/drawing/2014/main" id="{E21F140C-39CD-4FA8-B120-275E9A21C68B}"/>
              </a:ext>
            </a:extLst>
          </p:cNvPr>
          <p:cNvSpPr>
            <a:spLocks noGrp="1"/>
          </p:cNvSpPr>
          <p:nvPr>
            <p:ph idx="1"/>
          </p:nvPr>
        </p:nvSpPr>
        <p:spPr/>
        <p:txBody>
          <a:bodyPr>
            <a:normAutofit fontScale="62500" lnSpcReduction="20000"/>
          </a:bodyPr>
          <a:lstStyle/>
          <a:p>
            <a:pPr lvl="0"/>
            <a:r>
              <a:rPr lang="en-US" dirty="0"/>
              <a:t>It’s benefit may be due to its effect as an immunosuppressant (Lupus literature) with the proposed rationale that it modulates the host response to </a:t>
            </a:r>
            <a:r>
              <a:rPr lang="en-US" dirty="0" err="1"/>
              <a:t>Covid</a:t>
            </a:r>
            <a:r>
              <a:rPr lang="en-US" dirty="0"/>
              <a:t>,</a:t>
            </a:r>
          </a:p>
          <a:p>
            <a:pPr lvl="0"/>
            <a:r>
              <a:rPr lang="en-US" dirty="0"/>
              <a:t>there is some evidence to this end for </a:t>
            </a:r>
            <a:r>
              <a:rPr lang="en-US" dirty="0" err="1"/>
              <a:t>Chloroquin</a:t>
            </a:r>
            <a:r>
              <a:rPr lang="en-US" dirty="0"/>
              <a:t> or its metabolite hydroxychloroquine but only limited clinical benefit. </a:t>
            </a:r>
          </a:p>
          <a:p>
            <a:pPr lvl="0"/>
            <a:r>
              <a:rPr lang="en-US" dirty="0"/>
              <a:t>At this time, it is likely that it has a marginal effect based on it’s </a:t>
            </a:r>
            <a:r>
              <a:rPr lang="en-US" dirty="0" smtClean="0"/>
              <a:t>anti inflammatory </a:t>
            </a:r>
            <a:r>
              <a:rPr lang="en-US" dirty="0"/>
              <a:t>effects </a:t>
            </a:r>
            <a:r>
              <a:rPr lang="en-US" dirty="0" smtClean="0"/>
              <a:t>which </a:t>
            </a:r>
            <a:r>
              <a:rPr lang="en-US" dirty="0"/>
              <a:t>in lupus only become evident after weeks of administration.</a:t>
            </a:r>
          </a:p>
          <a:p>
            <a:pPr lvl="0"/>
            <a:r>
              <a:rPr lang="en-US" dirty="0"/>
              <a:t>It diminishes viral production in vitro, but no animal or human data, but does it have to be given early? (probably way prior to ICU admission)</a:t>
            </a:r>
          </a:p>
          <a:p>
            <a:pPr lvl="0"/>
            <a:r>
              <a:rPr lang="en-US" dirty="0"/>
              <a:t>A recent preliminary French study suggest benefit in </a:t>
            </a:r>
            <a:r>
              <a:rPr lang="en-US" dirty="0" err="1"/>
              <a:t>Covid</a:t>
            </a:r>
            <a:r>
              <a:rPr lang="en-US" dirty="0"/>
              <a:t>, but the early results published by </a:t>
            </a:r>
            <a:r>
              <a:rPr lang="en-US" dirty="0" err="1"/>
              <a:t>Gautret</a:t>
            </a:r>
            <a:r>
              <a:rPr lang="en-US" dirty="0"/>
              <a:t> are not of high quality and small in size, and there are signs of design flaws. Other Studies published from Wuhan and last week from France do not show benefit.</a:t>
            </a:r>
          </a:p>
          <a:p>
            <a:r>
              <a:rPr lang="en-US" dirty="0"/>
              <a:t>Only case studies in children, small and more anecdotal in nature to use it for clinical decision making.</a:t>
            </a:r>
          </a:p>
        </p:txBody>
      </p:sp>
    </p:spTree>
    <p:extLst>
      <p:ext uri="{BB962C8B-B14F-4D97-AF65-F5344CB8AC3E}">
        <p14:creationId xmlns:p14="http://schemas.microsoft.com/office/powerpoint/2010/main" val="31483798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Hydroxychloroquine For Mild COVID Pneumonia</a:t>
            </a:r>
            <a:br>
              <a:rPr lang="en-US" sz="3200" dirty="0" smtClean="0"/>
            </a:br>
            <a:r>
              <a:rPr lang="en-US" sz="3200" dirty="0" smtClean="0"/>
              <a:t>A Chinese Randomized Trial </a:t>
            </a:r>
            <a:endParaRPr lang="en-US" sz="3200" dirty="0"/>
          </a:p>
        </p:txBody>
      </p:sp>
      <p:sp>
        <p:nvSpPr>
          <p:cNvPr id="3" name="Content Placeholder 2"/>
          <p:cNvSpPr>
            <a:spLocks noGrp="1"/>
          </p:cNvSpPr>
          <p:nvPr>
            <p:ph idx="1"/>
          </p:nvPr>
        </p:nvSpPr>
        <p:spPr/>
        <p:txBody>
          <a:bodyPr>
            <a:normAutofit fontScale="55000" lnSpcReduction="20000"/>
          </a:bodyPr>
          <a:lstStyle/>
          <a:p>
            <a:endParaRPr lang="en-US" dirty="0" smtClean="0">
              <a:effectLst/>
            </a:endParaRPr>
          </a:p>
          <a:p>
            <a:r>
              <a:rPr lang="en-US" dirty="0" smtClean="0">
                <a:effectLst/>
              </a:rPr>
              <a:t>Total 62 patients. 31 patients in the treatment group</a:t>
            </a:r>
          </a:p>
          <a:p>
            <a:r>
              <a:rPr lang="en-US" dirty="0" smtClean="0"/>
              <a:t>No ARDS or ALI patients. PaO2/FiO2 &gt; 300.</a:t>
            </a:r>
            <a:endParaRPr lang="en-US" dirty="0" smtClean="0">
              <a:effectLst/>
            </a:endParaRPr>
          </a:p>
          <a:p>
            <a:r>
              <a:rPr lang="en-US" dirty="0" smtClean="0">
                <a:effectLst/>
              </a:rPr>
              <a:t>A randomized trial of patients with </a:t>
            </a:r>
            <a:r>
              <a:rPr lang="en-US" dirty="0" smtClean="0">
                <a:solidFill>
                  <a:srgbClr val="FF0000"/>
                </a:solidFill>
                <a:effectLst/>
              </a:rPr>
              <a:t>mild COVID-19 pneumonia </a:t>
            </a:r>
            <a:r>
              <a:rPr lang="en-US" dirty="0" smtClean="0">
                <a:effectLst/>
              </a:rPr>
              <a:t>without hypoxia reported that adding hydroxychloroquine to standard of care resulted in a </a:t>
            </a:r>
            <a:r>
              <a:rPr lang="en-US" u="sng" dirty="0" smtClean="0">
                <a:effectLst/>
              </a:rPr>
              <a:t>slightly faster time to improvement in fever, cough, and chest imaging findings and possibly a lower likelihood of progression to severe disease; </a:t>
            </a:r>
          </a:p>
          <a:p>
            <a:r>
              <a:rPr lang="en-US" dirty="0"/>
              <a:t>H</a:t>
            </a:r>
            <a:r>
              <a:rPr lang="en-US" dirty="0" smtClean="0">
                <a:effectLst/>
              </a:rPr>
              <a:t>owever, the trial has not been published in a peer-reviewed journal, and there are concerns about concomitant co-therapies, baseline differences between the groups, and lack of blinding or placebo control</a:t>
            </a:r>
          </a:p>
          <a:p>
            <a:r>
              <a:rPr lang="en-US" dirty="0" smtClean="0"/>
              <a:t>Patients </a:t>
            </a:r>
            <a:r>
              <a:rPr lang="en-US" dirty="0" smtClean="0">
                <a:solidFill>
                  <a:srgbClr val="FF0000"/>
                </a:solidFill>
              </a:rPr>
              <a:t>had STANDARD treatments </a:t>
            </a:r>
            <a:r>
              <a:rPr lang="en-US" dirty="0" smtClean="0"/>
              <a:t>including other antiviral, antibacterial and Immunoglobulin, steroids, which can be a </a:t>
            </a:r>
            <a:r>
              <a:rPr lang="en-US" dirty="0" smtClean="0">
                <a:solidFill>
                  <a:srgbClr val="FF0000"/>
                </a:solidFill>
              </a:rPr>
              <a:t>confounding factor</a:t>
            </a:r>
            <a:r>
              <a:rPr lang="en-US" dirty="0" smtClean="0"/>
              <a:t>. </a:t>
            </a:r>
          </a:p>
          <a:p>
            <a:r>
              <a:rPr lang="en-US" u="sng" dirty="0" smtClean="0"/>
              <a:t>None of the 80 SLE patients who took long term oral </a:t>
            </a:r>
            <a:r>
              <a:rPr lang="en-US" u="sng" dirty="0" err="1" smtClean="0"/>
              <a:t>hydroxychloroquin</a:t>
            </a:r>
            <a:r>
              <a:rPr lang="en-US" u="sng" dirty="0" smtClean="0"/>
              <a:t> had been </a:t>
            </a:r>
            <a:r>
              <a:rPr lang="en-US" u="sng" dirty="0" smtClean="0"/>
              <a:t>confirmed </a:t>
            </a:r>
            <a:r>
              <a:rPr lang="en-US" u="sng" dirty="0" smtClean="0"/>
              <a:t>to have SARS COV2 infection or appeared to have related symptoms.</a:t>
            </a:r>
          </a:p>
          <a:p>
            <a:endParaRPr lang="en-US" u="sng" dirty="0" smtClean="0"/>
          </a:p>
          <a:p>
            <a:pPr lvl="8"/>
            <a:r>
              <a:rPr lang="en-US" sz="1800" dirty="0" smtClean="0">
                <a:effectLst/>
              </a:rPr>
              <a:t>https://www.medrxiv.org/content/10.1101/2020.03.22.20040758v2 </a:t>
            </a:r>
            <a:endParaRPr lang="en-US" sz="1800" dirty="0"/>
          </a:p>
        </p:txBody>
      </p:sp>
    </p:spTree>
    <p:extLst>
      <p:ext uri="{BB962C8B-B14F-4D97-AF65-F5344CB8AC3E}">
        <p14:creationId xmlns:p14="http://schemas.microsoft.com/office/powerpoint/2010/main" val="34945995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9D6AD1-7480-496A-B10D-FE9791744724}"/>
              </a:ext>
            </a:extLst>
          </p:cNvPr>
          <p:cNvSpPr>
            <a:spLocks noGrp="1"/>
          </p:cNvSpPr>
          <p:nvPr>
            <p:ph type="title"/>
          </p:nvPr>
        </p:nvSpPr>
        <p:spPr/>
        <p:txBody>
          <a:bodyPr/>
          <a:lstStyle/>
          <a:p>
            <a:r>
              <a:rPr lang="en-US" dirty="0"/>
              <a:t>Review of French Study</a:t>
            </a:r>
          </a:p>
        </p:txBody>
      </p:sp>
      <p:sp>
        <p:nvSpPr>
          <p:cNvPr id="3" name="Content Placeholder 2">
            <a:extLst>
              <a:ext uri="{FF2B5EF4-FFF2-40B4-BE49-F238E27FC236}">
                <a16:creationId xmlns="" xmlns:a16="http://schemas.microsoft.com/office/drawing/2014/main" id="{C171927A-4934-4F16-89E9-2D38610F2FCD}"/>
              </a:ext>
            </a:extLst>
          </p:cNvPr>
          <p:cNvSpPr>
            <a:spLocks noGrp="1"/>
          </p:cNvSpPr>
          <p:nvPr>
            <p:ph idx="1"/>
          </p:nvPr>
        </p:nvSpPr>
        <p:spPr/>
        <p:txBody>
          <a:bodyPr>
            <a:normAutofit fontScale="62500" lnSpcReduction="20000"/>
          </a:bodyPr>
          <a:lstStyle/>
          <a:p>
            <a:r>
              <a:rPr lang="en-US" dirty="0"/>
              <a:t> hospital admission for isolation in some cases, </a:t>
            </a:r>
          </a:p>
          <a:p>
            <a:r>
              <a:rPr lang="en-US" dirty="0"/>
              <a:t> no stratification of when the patient was infected.</a:t>
            </a:r>
          </a:p>
          <a:p>
            <a:r>
              <a:rPr lang="en-US" dirty="0"/>
              <a:t>Only 2 patients were asymptomatic in the treatment group:</a:t>
            </a:r>
          </a:p>
          <a:p>
            <a:pPr lvl="1"/>
            <a:r>
              <a:rPr lang="en-US" dirty="0"/>
              <a:t>? Further along in the disease course.</a:t>
            </a:r>
          </a:p>
          <a:p>
            <a:pPr lvl="1"/>
            <a:r>
              <a:rPr lang="en-US" dirty="0"/>
              <a:t>nasopharyngeal carriage becomes negative about 7-10 days after infection in most patients. Actually for those that go on to become sicker than a cold it can be found in the lungs for much longer and it is a different strain. So, it is not clear that what is perceived as </a:t>
            </a:r>
            <a:r>
              <a:rPr lang="en-US" dirty="0" err="1"/>
              <a:t>virological</a:t>
            </a:r>
            <a:r>
              <a:rPr lang="en-US" dirty="0"/>
              <a:t> clearance may be the natural course and due to sample size and errors the treatment effect was over estimated.</a:t>
            </a:r>
          </a:p>
          <a:p>
            <a:r>
              <a:rPr lang="en-US" dirty="0"/>
              <a:t>Exclusion of patients that went to the ICU and were lost to follow up. (16 patients)</a:t>
            </a:r>
          </a:p>
          <a:p>
            <a:r>
              <a:rPr lang="en-US" dirty="0"/>
              <a:t>Age groups averages were different : Control group = 37y   treatment group 51 y</a:t>
            </a:r>
          </a:p>
          <a:p>
            <a:r>
              <a:rPr lang="en-US" dirty="0"/>
              <a:t>4. No clinical correlate was given that would correlate with the benefit of earlier clearance.</a:t>
            </a:r>
          </a:p>
          <a:p>
            <a:r>
              <a:rPr lang="en-US" dirty="0"/>
              <a:t>5. Asymptomatic patients had less effect, ?why.</a:t>
            </a:r>
          </a:p>
          <a:p>
            <a:endParaRPr lang="en-US" dirty="0"/>
          </a:p>
        </p:txBody>
      </p:sp>
    </p:spTree>
    <p:extLst>
      <p:ext uri="{BB962C8B-B14F-4D97-AF65-F5344CB8AC3E}">
        <p14:creationId xmlns:p14="http://schemas.microsoft.com/office/powerpoint/2010/main" val="2675846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Hydroxychloroquine + </a:t>
            </a:r>
            <a:r>
              <a:rPr lang="en-US" dirty="0" err="1" smtClean="0"/>
              <a:t>Azithromcycin</a:t>
            </a:r>
            <a:r>
              <a:rPr lang="en-US" dirty="0" smtClean="0"/>
              <a:t/>
            </a:r>
            <a:br>
              <a:rPr lang="en-US" dirty="0" smtClean="0"/>
            </a:br>
            <a:r>
              <a:rPr lang="en-US" dirty="0" smtClean="0"/>
              <a:t>The French Study</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effectLst/>
              </a:rPr>
              <a:t>Open-label non-randomized clinical, </a:t>
            </a:r>
            <a:r>
              <a:rPr lang="en-US" dirty="0" smtClean="0">
                <a:solidFill>
                  <a:srgbClr val="FF0000"/>
                </a:solidFill>
                <a:effectLst/>
              </a:rPr>
              <a:t>36 patients</a:t>
            </a:r>
            <a:r>
              <a:rPr lang="en-US" dirty="0" smtClean="0">
                <a:effectLst/>
              </a:rPr>
              <a:t>. [4]</a:t>
            </a:r>
          </a:p>
          <a:p>
            <a:r>
              <a:rPr lang="en-US" dirty="0" smtClean="0">
                <a:effectLst/>
              </a:rPr>
              <a:t>BACKGROUND </a:t>
            </a:r>
            <a:r>
              <a:rPr lang="en-US" dirty="0" err="1" smtClean="0">
                <a:effectLst/>
              </a:rPr>
              <a:t>Chloroquine</a:t>
            </a:r>
            <a:r>
              <a:rPr lang="en-US" dirty="0" smtClean="0">
                <a:effectLst/>
              </a:rPr>
              <a:t> and </a:t>
            </a:r>
            <a:r>
              <a:rPr lang="en-US" dirty="0" err="1" smtClean="0">
                <a:effectLst/>
              </a:rPr>
              <a:t>hydroxychloroquine</a:t>
            </a:r>
            <a:r>
              <a:rPr lang="en-US" dirty="0" smtClean="0">
                <a:effectLst/>
              </a:rPr>
              <a:t> have been found to be efficient on SARS-CoV-2, and reported to be efficient in Chinese COV-19 patients. We evaluate the role of </a:t>
            </a:r>
            <a:r>
              <a:rPr lang="en-US" dirty="0" err="1" smtClean="0">
                <a:effectLst/>
              </a:rPr>
              <a:t>hydroxychloroquine</a:t>
            </a:r>
            <a:r>
              <a:rPr lang="en-US" dirty="0" smtClean="0">
                <a:effectLst/>
              </a:rPr>
              <a:t> on respiratory viral loads. </a:t>
            </a:r>
          </a:p>
          <a:p>
            <a:r>
              <a:rPr lang="en-US" dirty="0" smtClean="0">
                <a:effectLst/>
              </a:rPr>
              <a:t>Single arm protocol from early March to March 16</a:t>
            </a:r>
            <a:r>
              <a:rPr lang="en-US" baseline="30000" dirty="0" smtClean="0">
                <a:effectLst/>
              </a:rPr>
              <a:t>th</a:t>
            </a:r>
            <a:endParaRPr lang="en-US" dirty="0" smtClean="0">
              <a:effectLst/>
            </a:endParaRPr>
          </a:p>
          <a:p>
            <a:r>
              <a:rPr lang="en-US" dirty="0" smtClean="0">
                <a:effectLst/>
              </a:rPr>
              <a:t>receive 600mg of hydroxychloroquine (</a:t>
            </a:r>
            <a:r>
              <a:rPr lang="en-US" dirty="0" smtClean="0">
                <a:solidFill>
                  <a:srgbClr val="FF0000"/>
                </a:solidFill>
                <a:effectLst/>
              </a:rPr>
              <a:t>200mg </a:t>
            </a:r>
            <a:r>
              <a:rPr lang="en-US" dirty="0" err="1" smtClean="0">
                <a:solidFill>
                  <a:srgbClr val="FF0000"/>
                </a:solidFill>
                <a:effectLst/>
              </a:rPr>
              <a:t>tid</a:t>
            </a:r>
            <a:r>
              <a:rPr lang="en-US" dirty="0" smtClean="0">
                <a:effectLst/>
              </a:rPr>
              <a:t>) daily </a:t>
            </a:r>
          </a:p>
          <a:p>
            <a:r>
              <a:rPr lang="en-US" dirty="0" smtClean="0">
                <a:effectLst/>
              </a:rPr>
              <a:t>viral load in </a:t>
            </a:r>
            <a:r>
              <a:rPr lang="en-US" dirty="0" smtClean="0">
                <a:solidFill>
                  <a:srgbClr val="FF0000"/>
                </a:solidFill>
                <a:effectLst/>
              </a:rPr>
              <a:t>nasopharyngeal swabs was tested daily </a:t>
            </a:r>
            <a:r>
              <a:rPr lang="en-US" dirty="0" smtClean="0">
                <a:effectLst/>
              </a:rPr>
              <a:t>in a hospital setting. </a:t>
            </a:r>
          </a:p>
          <a:p>
            <a:r>
              <a:rPr lang="en-US" dirty="0" smtClean="0">
                <a:effectLst/>
              </a:rPr>
              <a:t>Depending on their clinical presentation, azithromycin was added to the treatment in 6 patients</a:t>
            </a:r>
            <a:r>
              <a:rPr lang="en-US" dirty="0" smtClean="0">
                <a:solidFill>
                  <a:srgbClr val="FF0000"/>
                </a:solidFill>
                <a:effectLst/>
              </a:rPr>
              <a:t>. </a:t>
            </a:r>
          </a:p>
          <a:p>
            <a:r>
              <a:rPr lang="en-US" dirty="0" smtClean="0">
                <a:solidFill>
                  <a:srgbClr val="FF0000"/>
                </a:solidFill>
                <a:effectLst/>
              </a:rPr>
              <a:t>Untreated patients </a:t>
            </a:r>
            <a:r>
              <a:rPr lang="en-US" dirty="0" smtClean="0">
                <a:effectLst/>
              </a:rPr>
              <a:t>from another center and </a:t>
            </a:r>
            <a:r>
              <a:rPr lang="en-US" dirty="0" smtClean="0">
                <a:solidFill>
                  <a:srgbClr val="FF0000"/>
                </a:solidFill>
                <a:effectLst/>
              </a:rPr>
              <a:t>cases refusing the protocol were included as negative controls. </a:t>
            </a:r>
          </a:p>
          <a:p>
            <a:r>
              <a:rPr lang="en-US" dirty="0" smtClean="0">
                <a:effectLst/>
              </a:rPr>
              <a:t>Presence and absence of virus at Day6-post inclusion was considered the end point. </a:t>
            </a:r>
          </a:p>
          <a:p>
            <a:r>
              <a:rPr lang="en-US" dirty="0" smtClean="0">
                <a:effectLst/>
              </a:rPr>
              <a:t>RESULTS Six patients were asymptomatic, 22 had upper respiratory tract infection symptoms and eight had lower respiratory tract infection symptoms. </a:t>
            </a:r>
            <a:r>
              <a:rPr lang="en-US" dirty="0" smtClean="0">
                <a:solidFill>
                  <a:srgbClr val="FF0000"/>
                </a:solidFill>
                <a:effectLst/>
              </a:rPr>
              <a:t>20 cases were treated </a:t>
            </a:r>
            <a:r>
              <a:rPr lang="en-US" dirty="0" smtClean="0">
                <a:effectLst/>
              </a:rPr>
              <a:t>in this study and showed a </a:t>
            </a:r>
            <a:r>
              <a:rPr lang="en-US" dirty="0" smtClean="0">
                <a:solidFill>
                  <a:srgbClr val="FF0000"/>
                </a:solidFill>
                <a:effectLst/>
              </a:rPr>
              <a:t>significant reduction of the viral carriage at D6</a:t>
            </a:r>
            <a:r>
              <a:rPr lang="en-US" dirty="0" smtClean="0">
                <a:effectLst/>
              </a:rPr>
              <a:t>-post inclusion compared to controls (14/20, </a:t>
            </a:r>
            <a:r>
              <a:rPr lang="en-US" dirty="0" smtClean="0">
                <a:solidFill>
                  <a:srgbClr val="FF0000"/>
                </a:solidFill>
                <a:effectLst/>
              </a:rPr>
              <a:t>70%</a:t>
            </a:r>
            <a:r>
              <a:rPr lang="en-US" dirty="0" smtClean="0">
                <a:effectLst/>
              </a:rPr>
              <a:t> vs 2/16, </a:t>
            </a:r>
            <a:r>
              <a:rPr lang="en-US" dirty="0" smtClean="0">
                <a:solidFill>
                  <a:srgbClr val="FF0000"/>
                </a:solidFill>
                <a:effectLst/>
              </a:rPr>
              <a:t>12.5%</a:t>
            </a:r>
            <a:r>
              <a:rPr lang="en-US" dirty="0" smtClean="0">
                <a:effectLst/>
              </a:rPr>
              <a:t>), and much lower average carrying duration than reported of untreated patients in the literature. </a:t>
            </a:r>
            <a:r>
              <a:rPr lang="en-US" dirty="0" smtClean="0">
                <a:solidFill>
                  <a:srgbClr val="FF0000"/>
                </a:solidFill>
                <a:effectLst/>
              </a:rPr>
              <a:t>Azithromycin added to hydroxychloroquine was significantly more efficient for virus elimination (6/6, 100%). </a:t>
            </a:r>
          </a:p>
          <a:p>
            <a:r>
              <a:rPr lang="en-US" dirty="0" smtClean="0"/>
              <a:t>6 patients were removed in the treatment group due to critical disease and intolerance</a:t>
            </a:r>
            <a:endParaRPr lang="en-US" dirty="0" smtClean="0">
              <a:effectLst/>
            </a:endParaRPr>
          </a:p>
          <a:p>
            <a:r>
              <a:rPr lang="en-US" dirty="0" smtClean="0">
                <a:effectLst/>
              </a:rPr>
              <a:t>CONCLUSION Despite its small sample size our survey shows that </a:t>
            </a:r>
            <a:r>
              <a:rPr lang="en-US" dirty="0" err="1" smtClean="0">
                <a:solidFill>
                  <a:srgbClr val="FF0000"/>
                </a:solidFill>
                <a:effectLst/>
              </a:rPr>
              <a:t>hydroxychloroquine</a:t>
            </a:r>
            <a:r>
              <a:rPr lang="en-US" dirty="0" smtClean="0">
                <a:effectLst/>
              </a:rPr>
              <a:t> treatment is </a:t>
            </a:r>
            <a:r>
              <a:rPr lang="en-US" dirty="0" smtClean="0">
                <a:solidFill>
                  <a:srgbClr val="FF0000"/>
                </a:solidFill>
                <a:effectLst/>
              </a:rPr>
              <a:t>significantly associated with viral load reduction</a:t>
            </a:r>
            <a:r>
              <a:rPr lang="en-US" dirty="0" smtClean="0">
                <a:effectLst/>
              </a:rPr>
              <a:t>/disappearance in COVID-19 patients and its effect is reinforced by azithromycin. </a:t>
            </a:r>
          </a:p>
          <a:p>
            <a:endParaRPr lang="en-US" dirty="0"/>
          </a:p>
        </p:txBody>
      </p:sp>
    </p:spTree>
    <p:extLst>
      <p:ext uri="{BB962C8B-B14F-4D97-AF65-F5344CB8AC3E}">
        <p14:creationId xmlns:p14="http://schemas.microsoft.com/office/powerpoint/2010/main" val="15516673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Hydroxychloroquine: Harmful?</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solidFill>
                  <a:srgbClr val="FF0000"/>
                </a:solidFill>
              </a:rPr>
              <a:t>NEJM Rapid Review submitted 4/4/2020 </a:t>
            </a:r>
            <a:r>
              <a:rPr lang="en-US" dirty="0" smtClean="0"/>
              <a:t>(</a:t>
            </a:r>
            <a:r>
              <a:rPr lang="en-US" u="sng" dirty="0" smtClean="0"/>
              <a:t>Wayne State and Henry Ford Hospital</a:t>
            </a:r>
            <a:r>
              <a:rPr lang="en-US" dirty="0" smtClean="0"/>
              <a:t>) </a:t>
            </a:r>
          </a:p>
          <a:p>
            <a:r>
              <a:rPr lang="en-US" dirty="0" smtClean="0"/>
              <a:t>Clinical Outcomes of Hydroxychloroquine in hospitalized patients with COVID 19: A </a:t>
            </a:r>
            <a:r>
              <a:rPr lang="en-US" dirty="0" smtClean="0">
                <a:solidFill>
                  <a:srgbClr val="FF0000"/>
                </a:solidFill>
              </a:rPr>
              <a:t>Quasi</a:t>
            </a:r>
            <a:r>
              <a:rPr lang="en-US" dirty="0" smtClean="0"/>
              <a:t> </a:t>
            </a:r>
            <a:r>
              <a:rPr lang="en-US" dirty="0" smtClean="0">
                <a:solidFill>
                  <a:srgbClr val="FF0000"/>
                </a:solidFill>
              </a:rPr>
              <a:t>Randomized Comparative Study</a:t>
            </a:r>
          </a:p>
          <a:p>
            <a:r>
              <a:rPr lang="en-US" dirty="0" smtClean="0"/>
              <a:t>Compare Hydroxychloroquine and supportive care</a:t>
            </a:r>
            <a:endParaRPr lang="en-US" dirty="0"/>
          </a:p>
          <a:p>
            <a:r>
              <a:rPr lang="en-US" dirty="0" smtClean="0"/>
              <a:t>Primary endpoint: effect of usage of Hydroxychloroquine on the need to escalate respiratory support, change in lymphocyte count and neutrophil to lymphocyte ratio</a:t>
            </a:r>
          </a:p>
          <a:p>
            <a:r>
              <a:rPr lang="en-US" dirty="0" smtClean="0">
                <a:solidFill>
                  <a:srgbClr val="FF0000"/>
                </a:solidFill>
              </a:rPr>
              <a:t>63 patients. 32 in Hydroxychloroquine arm</a:t>
            </a:r>
            <a:r>
              <a:rPr lang="en-US" dirty="0" smtClean="0"/>
              <a:t>.</a:t>
            </a:r>
          </a:p>
          <a:p>
            <a:r>
              <a:rPr lang="en-US" dirty="0" smtClean="0"/>
              <a:t>Hydroxychloroquine was associated with a need for escalation of respiratory support level at 5 days, even in a baseline matched subgroup analysis.</a:t>
            </a:r>
          </a:p>
          <a:p>
            <a:r>
              <a:rPr lang="en-US" dirty="0" smtClean="0"/>
              <a:t>No difference in lymphocyte change</a:t>
            </a:r>
          </a:p>
          <a:p>
            <a:r>
              <a:rPr lang="en-US" dirty="0" smtClean="0"/>
              <a:t>Trend toward worsening neutrophil to lymphocyte ratio</a:t>
            </a:r>
          </a:p>
          <a:p>
            <a:r>
              <a:rPr lang="en-US" dirty="0" smtClean="0"/>
              <a:t>Trend toward higher risk of intubation</a:t>
            </a:r>
          </a:p>
          <a:p>
            <a:r>
              <a:rPr lang="en-US" dirty="0" smtClean="0"/>
              <a:t>Conclusion: Hydroxychloroquine administration to the hospitalized SARS COV 2 positive population was associated with an </a:t>
            </a:r>
            <a:r>
              <a:rPr lang="en-US" dirty="0" smtClean="0">
                <a:solidFill>
                  <a:srgbClr val="FF0000"/>
                </a:solidFill>
              </a:rPr>
              <a:t>increased need for escalation of respiratory support. No benefit on mortality, lymphopenia, or neutrophil to lymphocyte ratio improvement. </a:t>
            </a:r>
          </a:p>
          <a:p>
            <a:endParaRPr lang="en-US" dirty="0" smtClean="0"/>
          </a:p>
        </p:txBody>
      </p:sp>
    </p:spTree>
    <p:extLst>
      <p:ext uri="{BB962C8B-B14F-4D97-AF65-F5344CB8AC3E}">
        <p14:creationId xmlns:p14="http://schemas.microsoft.com/office/powerpoint/2010/main" val="3501812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419100"/>
            <a:ext cx="8229600" cy="533400"/>
          </a:xfrm>
        </p:spPr>
        <p:txBody>
          <a:bodyPr>
            <a:noAutofit/>
          </a:bodyPr>
          <a:lstStyle/>
          <a:p>
            <a:r>
              <a:rPr lang="en-US" sz="2800" b="1" dirty="0"/>
              <a:t>Risk Factors for COVID-19 Disease </a:t>
            </a:r>
            <a:r>
              <a:rPr lang="en-US" sz="2800" b="1" dirty="0" smtClean="0"/>
              <a:t>Progression</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2140038"/>
              </p:ext>
            </p:extLst>
          </p:nvPr>
        </p:nvGraphicFramePr>
        <p:xfrm>
          <a:off x="755104" y="1213213"/>
          <a:ext cx="7589520" cy="482577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255520">
                  <a:extLst>
                    <a:ext uri="{9D8B030D-6E8A-4147-A177-3AD203B41FA5}">
                      <a16:colId xmlns="" xmlns:a16="http://schemas.microsoft.com/office/drawing/2014/main" val="20001"/>
                    </a:ext>
                  </a:extLst>
                </a:gridCol>
                <a:gridCol w="2590800">
                  <a:extLst>
                    <a:ext uri="{9D8B030D-6E8A-4147-A177-3AD203B41FA5}">
                      <a16:colId xmlns="" xmlns:a16="http://schemas.microsoft.com/office/drawing/2014/main" val="20002"/>
                    </a:ext>
                  </a:extLst>
                </a:gridCol>
              </a:tblGrid>
              <a:tr h="336748">
                <a:tc>
                  <a:txBody>
                    <a:bodyPr/>
                    <a:lstStyle/>
                    <a:p>
                      <a:r>
                        <a:rPr lang="en-US" sz="1800" b="0" i="1" u="none" strike="noStrike" kern="1200" baseline="0" dirty="0" smtClean="0">
                          <a:solidFill>
                            <a:schemeClr val="lt1"/>
                          </a:solidFill>
                          <a:latin typeface="+mn-lt"/>
                          <a:ea typeface="+mn-ea"/>
                          <a:cs typeface="+mn-cs"/>
                        </a:rPr>
                        <a:t>Epidemiological  </a:t>
                      </a:r>
                      <a:endParaRPr lang="en-US" dirty="0"/>
                    </a:p>
                  </a:txBody>
                  <a:tcPr/>
                </a:tc>
                <a:tc>
                  <a:txBody>
                    <a:bodyPr/>
                    <a:lstStyle/>
                    <a:p>
                      <a:r>
                        <a:rPr lang="en-US" sz="1800" b="0" i="1" u="none" strike="noStrike" kern="1200" baseline="0" dirty="0" smtClean="0">
                          <a:solidFill>
                            <a:schemeClr val="lt1"/>
                          </a:solidFill>
                          <a:latin typeface="+mn-lt"/>
                          <a:ea typeface="+mn-ea"/>
                          <a:cs typeface="+mn-cs"/>
                        </a:rPr>
                        <a:t>Vital Signs</a:t>
                      </a:r>
                      <a:endParaRPr lang="en-US" dirty="0"/>
                    </a:p>
                  </a:txBody>
                  <a:tcPr/>
                </a:tc>
                <a:tc>
                  <a:txBody>
                    <a:bodyPr/>
                    <a:lstStyle/>
                    <a:p>
                      <a:r>
                        <a:rPr lang="en-US" sz="1800" b="0" i="1" u="none" strike="noStrike" kern="1200" baseline="0" dirty="0" smtClean="0">
                          <a:solidFill>
                            <a:schemeClr val="lt1"/>
                          </a:solidFill>
                          <a:latin typeface="+mn-lt"/>
                          <a:ea typeface="+mn-ea"/>
                          <a:cs typeface="+mn-cs"/>
                        </a:rPr>
                        <a:t>Labs</a:t>
                      </a:r>
                      <a:endParaRPr lang="en-US" dirty="0"/>
                    </a:p>
                  </a:txBody>
                  <a:tcPr/>
                </a:tc>
                <a:extLst>
                  <a:ext uri="{0D108BD9-81ED-4DB2-BD59-A6C34878D82A}">
                    <a16:rowId xmlns="" xmlns:a16="http://schemas.microsoft.com/office/drawing/2014/main" val="10000"/>
                  </a:ext>
                </a:extLst>
              </a:tr>
              <a:tr h="483535">
                <a:tc>
                  <a:txBody>
                    <a:bodyPr/>
                    <a:lstStyle/>
                    <a:p>
                      <a:r>
                        <a:rPr lang="en-US" sz="1400" b="0" i="0" u="none" strike="noStrike" kern="1200" baseline="0" dirty="0" smtClean="0">
                          <a:solidFill>
                            <a:schemeClr val="dk1"/>
                          </a:solidFill>
                          <a:latin typeface="+mn-lt"/>
                          <a:ea typeface="+mn-ea"/>
                          <a:cs typeface="+mn-cs"/>
                        </a:rPr>
                        <a:t>Age &gt; 65</a:t>
                      </a:r>
                      <a:endParaRPr lang="en-US" sz="1400" dirty="0"/>
                    </a:p>
                  </a:txBody>
                  <a:tcPr/>
                </a:tc>
                <a:tc>
                  <a:txBody>
                    <a:bodyPr/>
                    <a:lstStyle/>
                    <a:p>
                      <a:r>
                        <a:rPr lang="en-US" sz="1400" b="0" i="0" u="none" strike="noStrike" kern="1200" baseline="0" dirty="0" smtClean="0">
                          <a:solidFill>
                            <a:schemeClr val="dk1"/>
                          </a:solidFill>
                          <a:latin typeface="+mn-lt"/>
                          <a:ea typeface="+mn-ea"/>
                          <a:cs typeface="+mn-cs"/>
                        </a:rPr>
                        <a:t>Respiratory rate &gt; 24</a:t>
                      </a:r>
                    </a:p>
                    <a:p>
                      <a:r>
                        <a:rPr lang="en-US" sz="1400" b="0" i="0" u="none" strike="noStrike" kern="1200" baseline="0" dirty="0" smtClean="0">
                          <a:solidFill>
                            <a:schemeClr val="dk1"/>
                          </a:solidFill>
                          <a:latin typeface="+mn-lt"/>
                          <a:ea typeface="+mn-ea"/>
                          <a:cs typeface="+mn-cs"/>
                        </a:rPr>
                        <a:t>breaths/min</a:t>
                      </a:r>
                      <a:endParaRPr lang="en-US" sz="1400" dirty="0"/>
                    </a:p>
                  </a:txBody>
                  <a:tcPr/>
                </a:tc>
                <a:tc>
                  <a:txBody>
                    <a:bodyPr/>
                    <a:lstStyle/>
                    <a:p>
                      <a:r>
                        <a:rPr lang="en-US" sz="1400" b="0" i="0" u="none" strike="noStrike" kern="1200" baseline="0" dirty="0" smtClean="0">
                          <a:solidFill>
                            <a:schemeClr val="dk1"/>
                          </a:solidFill>
                          <a:latin typeface="+mn-lt"/>
                          <a:ea typeface="+mn-ea"/>
                          <a:cs typeface="+mn-cs"/>
                        </a:rPr>
                        <a:t>D-dimer &gt; 1000 ng/mL</a:t>
                      </a:r>
                      <a:endParaRPr lang="en-US" sz="1400" dirty="0"/>
                    </a:p>
                  </a:txBody>
                  <a:tcPr/>
                </a:tc>
                <a:extLst>
                  <a:ext uri="{0D108BD9-81ED-4DB2-BD59-A6C34878D82A}">
                    <a16:rowId xmlns="" xmlns:a16="http://schemas.microsoft.com/office/drawing/2014/main" val="10001"/>
                  </a:ext>
                </a:extLst>
              </a:tr>
              <a:tr h="483535">
                <a:tc>
                  <a:txBody>
                    <a:bodyPr/>
                    <a:lstStyle/>
                    <a:p>
                      <a:r>
                        <a:rPr lang="en-US" sz="1400" b="0" i="0" u="none" strike="noStrike" kern="1200" baseline="0" dirty="0" smtClean="0">
                          <a:solidFill>
                            <a:schemeClr val="dk1"/>
                          </a:solidFill>
                          <a:latin typeface="+mn-lt"/>
                          <a:ea typeface="+mn-ea"/>
                          <a:cs typeface="+mn-cs"/>
                        </a:rPr>
                        <a:t>Pre-existing pulmonary disease</a:t>
                      </a:r>
                      <a:endParaRPr lang="en-US" sz="1400" dirty="0"/>
                    </a:p>
                  </a:txBody>
                  <a:tcPr/>
                </a:tc>
                <a:tc>
                  <a:txBody>
                    <a:bodyPr/>
                    <a:lstStyle/>
                    <a:p>
                      <a:r>
                        <a:rPr lang="en-US" sz="1400" b="0" i="0" u="none" strike="noStrike" kern="1200" baseline="0" dirty="0" smtClean="0">
                          <a:solidFill>
                            <a:schemeClr val="dk1"/>
                          </a:solidFill>
                          <a:latin typeface="+mn-lt"/>
                          <a:ea typeface="+mn-ea"/>
                          <a:cs typeface="+mn-cs"/>
                        </a:rPr>
                        <a:t>Heart rate &gt; 125 beats/min</a:t>
                      </a:r>
                      <a:endParaRPr lang="en-US" sz="1400" dirty="0"/>
                    </a:p>
                  </a:txBody>
                  <a:tcPr/>
                </a:tc>
                <a:tc>
                  <a:txBody>
                    <a:bodyPr/>
                    <a:lstStyle/>
                    <a:p>
                      <a:r>
                        <a:rPr lang="en-US" sz="1400" b="0" i="0" u="none" strike="noStrike" kern="1200" baseline="0" dirty="0" smtClean="0">
                          <a:solidFill>
                            <a:schemeClr val="dk1"/>
                          </a:solidFill>
                          <a:latin typeface="+mn-lt"/>
                          <a:ea typeface="+mn-ea"/>
                          <a:cs typeface="+mn-cs"/>
                        </a:rPr>
                        <a:t>CPK &gt; twice upper limit of</a:t>
                      </a:r>
                    </a:p>
                    <a:p>
                      <a:r>
                        <a:rPr lang="en-US" sz="1400" b="0" i="0" u="none" strike="noStrike" kern="1200" baseline="0" dirty="0" smtClean="0">
                          <a:solidFill>
                            <a:schemeClr val="dk1"/>
                          </a:solidFill>
                          <a:latin typeface="+mn-lt"/>
                          <a:ea typeface="+mn-ea"/>
                          <a:cs typeface="+mn-cs"/>
                        </a:rPr>
                        <a:t>normal</a:t>
                      </a:r>
                      <a:endParaRPr lang="en-US" sz="1400" dirty="0"/>
                    </a:p>
                  </a:txBody>
                  <a:tcPr/>
                </a:tc>
                <a:extLst>
                  <a:ext uri="{0D108BD9-81ED-4DB2-BD59-A6C34878D82A}">
                    <a16:rowId xmlns="" xmlns:a16="http://schemas.microsoft.com/office/drawing/2014/main" val="10002"/>
                  </a:ext>
                </a:extLst>
              </a:tr>
              <a:tr h="280623">
                <a:tc>
                  <a:txBody>
                    <a:bodyPr/>
                    <a:lstStyle/>
                    <a:p>
                      <a:r>
                        <a:rPr lang="en-US" sz="1400" b="0" i="0" u="none" strike="noStrike" kern="1200" baseline="0" dirty="0" smtClean="0">
                          <a:solidFill>
                            <a:schemeClr val="dk1"/>
                          </a:solidFill>
                          <a:latin typeface="+mn-lt"/>
                          <a:ea typeface="+mn-ea"/>
                          <a:cs typeface="+mn-cs"/>
                        </a:rPr>
                        <a:t>Chronic kidney disease</a:t>
                      </a:r>
                      <a:endParaRPr lang="en-US" sz="1400" dirty="0"/>
                    </a:p>
                  </a:txBody>
                  <a:tcPr/>
                </a:tc>
                <a:tc>
                  <a:txBody>
                    <a:bodyPr/>
                    <a:lstStyle/>
                    <a:p>
                      <a:r>
                        <a:rPr lang="fr-FR" sz="1400" b="0" i="0" u="none" strike="noStrike" kern="1200" baseline="0" dirty="0" smtClean="0">
                          <a:solidFill>
                            <a:schemeClr val="dk1"/>
                          </a:solidFill>
                          <a:latin typeface="+mn-lt"/>
                          <a:ea typeface="+mn-ea"/>
                          <a:cs typeface="+mn-cs"/>
                        </a:rPr>
                        <a:t>SpO2 ≤ 93% on ambient air</a:t>
                      </a:r>
                      <a:endParaRPr lang="en-US" sz="1400" dirty="0"/>
                    </a:p>
                  </a:txBody>
                  <a:tcPr/>
                </a:tc>
                <a:tc>
                  <a:txBody>
                    <a:bodyPr/>
                    <a:lstStyle/>
                    <a:p>
                      <a:endParaRPr lang="en-US" sz="1400"/>
                    </a:p>
                  </a:txBody>
                  <a:tcPr/>
                </a:tc>
                <a:extLst>
                  <a:ext uri="{0D108BD9-81ED-4DB2-BD59-A6C34878D82A}">
                    <a16:rowId xmlns="" xmlns:a16="http://schemas.microsoft.com/office/drawing/2014/main" val="10003"/>
                  </a:ext>
                </a:extLst>
              </a:tr>
              <a:tr h="280623">
                <a:tc>
                  <a:txBody>
                    <a:bodyPr/>
                    <a:lstStyle/>
                    <a:p>
                      <a:r>
                        <a:rPr lang="en-US" sz="1400" b="0" i="0" u="none" strike="noStrike" kern="1200" baseline="0" dirty="0" smtClean="0">
                          <a:solidFill>
                            <a:schemeClr val="dk1"/>
                          </a:solidFill>
                          <a:latin typeface="+mn-lt"/>
                          <a:ea typeface="+mn-ea"/>
                          <a:cs typeface="+mn-cs"/>
                        </a:rPr>
                        <a:t>Diabetes with A1c &gt; 7.6%</a:t>
                      </a:r>
                      <a:endParaRPr lang="en-US" sz="1400" dirty="0"/>
                    </a:p>
                  </a:txBody>
                  <a:tcPr/>
                </a:tc>
                <a:tc>
                  <a:txBody>
                    <a:bodyPr/>
                    <a:lstStyle/>
                    <a:p>
                      <a:endParaRPr lang="en-US" sz="1400" dirty="0"/>
                    </a:p>
                  </a:txBody>
                  <a:tcPr/>
                </a:tc>
                <a:tc>
                  <a:txBody>
                    <a:bodyPr/>
                    <a:lstStyle/>
                    <a:p>
                      <a:endParaRPr lang="en-US" sz="1400"/>
                    </a:p>
                  </a:txBody>
                  <a:tcPr/>
                </a:tc>
                <a:extLst>
                  <a:ext uri="{0D108BD9-81ED-4DB2-BD59-A6C34878D82A}">
                    <a16:rowId xmlns="" xmlns:a16="http://schemas.microsoft.com/office/drawing/2014/main" val="10004"/>
                  </a:ext>
                </a:extLst>
              </a:tr>
              <a:tr h="280623">
                <a:tc>
                  <a:txBody>
                    <a:bodyPr/>
                    <a:lstStyle/>
                    <a:p>
                      <a:r>
                        <a:rPr lang="en-US" sz="1400" b="0" i="0" u="none" strike="noStrike" kern="1200" baseline="0" dirty="0" smtClean="0">
                          <a:solidFill>
                            <a:schemeClr val="dk1"/>
                          </a:solidFill>
                          <a:latin typeface="+mn-lt"/>
                          <a:ea typeface="+mn-ea"/>
                          <a:cs typeface="+mn-cs"/>
                        </a:rPr>
                        <a:t>History of hypertension</a:t>
                      </a:r>
                      <a:endParaRPr lang="en-US" sz="1400" dirty="0"/>
                    </a:p>
                  </a:txBody>
                  <a:tcPr/>
                </a:tc>
                <a:tc>
                  <a:txBody>
                    <a:bodyPr/>
                    <a:lstStyle/>
                    <a:p>
                      <a:endParaRPr lang="en-US" sz="1400" dirty="0"/>
                    </a:p>
                  </a:txBody>
                  <a:tcPr/>
                </a:tc>
                <a:tc>
                  <a:txBody>
                    <a:bodyPr/>
                    <a:lstStyle/>
                    <a:p>
                      <a:endParaRPr lang="en-US" sz="1400"/>
                    </a:p>
                  </a:txBody>
                  <a:tcPr/>
                </a:tc>
                <a:extLst>
                  <a:ext uri="{0D108BD9-81ED-4DB2-BD59-A6C34878D82A}">
                    <a16:rowId xmlns="" xmlns:a16="http://schemas.microsoft.com/office/drawing/2014/main" val="10005"/>
                  </a:ext>
                </a:extLst>
              </a:tr>
              <a:tr h="483535">
                <a:tc>
                  <a:txBody>
                    <a:bodyPr/>
                    <a:lstStyle/>
                    <a:p>
                      <a:r>
                        <a:rPr lang="en-US" sz="1400" b="0" i="0" u="none" strike="noStrike" kern="1200" baseline="0" dirty="0" smtClean="0">
                          <a:solidFill>
                            <a:schemeClr val="dk1"/>
                          </a:solidFill>
                          <a:latin typeface="+mn-lt"/>
                          <a:ea typeface="+mn-ea"/>
                          <a:cs typeface="+mn-cs"/>
                        </a:rPr>
                        <a:t>History of cardiovascular</a:t>
                      </a:r>
                    </a:p>
                    <a:p>
                      <a:r>
                        <a:rPr lang="en-US" sz="1400" b="0" i="0" u="none" strike="noStrike" kern="1200" baseline="0" dirty="0" smtClean="0">
                          <a:solidFill>
                            <a:schemeClr val="dk1"/>
                          </a:solidFill>
                          <a:latin typeface="+mn-lt"/>
                          <a:ea typeface="+mn-ea"/>
                          <a:cs typeface="+mn-cs"/>
                        </a:rPr>
                        <a:t>disease</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 xmlns:a16="http://schemas.microsoft.com/office/drawing/2014/main" val="10006"/>
                  </a:ext>
                </a:extLst>
              </a:tr>
              <a:tr h="280623">
                <a:tc>
                  <a:txBody>
                    <a:bodyPr/>
                    <a:lstStyle/>
                    <a:p>
                      <a:r>
                        <a:rPr lang="en-US" sz="1400" b="0" i="0" u="none" strike="noStrike" kern="1200" baseline="0" dirty="0" smtClean="0">
                          <a:solidFill>
                            <a:schemeClr val="dk1"/>
                          </a:solidFill>
                          <a:latin typeface="+mn-lt"/>
                          <a:ea typeface="+mn-ea"/>
                          <a:cs typeface="+mn-cs"/>
                        </a:rPr>
                        <a:t>Obesity (BMI ≥ 30 kg/m2)</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 xmlns:a16="http://schemas.microsoft.com/office/drawing/2014/main" val="10007"/>
                  </a:ext>
                </a:extLst>
              </a:tr>
              <a:tr h="280623">
                <a:tc>
                  <a:txBody>
                    <a:bodyPr/>
                    <a:lstStyle/>
                    <a:p>
                      <a:r>
                        <a:rPr lang="en-US" sz="1400" b="0" i="0" u="none" strike="noStrike" kern="1200" baseline="0" dirty="0" smtClean="0">
                          <a:solidFill>
                            <a:schemeClr val="dk1"/>
                          </a:solidFill>
                          <a:latin typeface="+mn-lt"/>
                          <a:ea typeface="+mn-ea"/>
                          <a:cs typeface="+mn-cs"/>
                        </a:rPr>
                        <a:t>Use of biologics</a:t>
                      </a:r>
                      <a:endParaRPr lang="en-US" sz="1400" dirty="0"/>
                    </a:p>
                  </a:txBody>
                  <a:tcPr/>
                </a:tc>
                <a:tc>
                  <a:txBody>
                    <a:bodyPr/>
                    <a:lstStyle/>
                    <a:p>
                      <a:endParaRPr lang="en-US" sz="1400" dirty="0"/>
                    </a:p>
                  </a:txBody>
                  <a:tcPr/>
                </a:tc>
                <a:tc>
                  <a:txBody>
                    <a:bodyPr/>
                    <a:lstStyle/>
                    <a:p>
                      <a:endParaRPr lang="en-US" sz="1400"/>
                    </a:p>
                  </a:txBody>
                  <a:tcPr/>
                </a:tc>
                <a:extLst>
                  <a:ext uri="{0D108BD9-81ED-4DB2-BD59-A6C34878D82A}">
                    <a16:rowId xmlns="" xmlns:a16="http://schemas.microsoft.com/office/drawing/2014/main" val="10008"/>
                  </a:ext>
                </a:extLst>
              </a:tr>
              <a:tr h="690765">
                <a:tc>
                  <a:txBody>
                    <a:bodyPr/>
                    <a:lstStyle/>
                    <a:p>
                      <a:r>
                        <a:rPr lang="en-US" sz="1400" b="0" i="0" u="none" strike="noStrike" kern="1200" baseline="0" dirty="0" smtClean="0">
                          <a:solidFill>
                            <a:schemeClr val="dk1"/>
                          </a:solidFill>
                          <a:latin typeface="+mn-lt"/>
                          <a:ea typeface="+mn-ea"/>
                          <a:cs typeface="+mn-cs"/>
                        </a:rPr>
                        <a:t>History of transplant or other</a:t>
                      </a:r>
                    </a:p>
                    <a:p>
                      <a:r>
                        <a:rPr lang="en-US" sz="1400" b="0" i="0" u="none" strike="noStrike" kern="1200" baseline="0" dirty="0" smtClean="0">
                          <a:solidFill>
                            <a:schemeClr val="dk1"/>
                          </a:solidFill>
                          <a:latin typeface="+mn-lt"/>
                          <a:ea typeface="+mn-ea"/>
                          <a:cs typeface="+mn-cs"/>
                        </a:rPr>
                        <a:t>immunosuppression</a:t>
                      </a:r>
                      <a:endParaRPr lang="en-US" sz="1400" dirty="0"/>
                    </a:p>
                  </a:txBody>
                  <a:tcPr/>
                </a:tc>
                <a:tc>
                  <a:txBody>
                    <a:bodyPr/>
                    <a:lstStyle/>
                    <a:p>
                      <a:endParaRPr lang="en-US" sz="1400" dirty="0"/>
                    </a:p>
                  </a:txBody>
                  <a:tcPr/>
                </a:tc>
                <a:tc>
                  <a:txBody>
                    <a:bodyPr/>
                    <a:lstStyle/>
                    <a:p>
                      <a:endParaRPr lang="en-US" sz="1400"/>
                    </a:p>
                  </a:txBody>
                  <a:tcPr/>
                </a:tc>
                <a:extLst>
                  <a:ext uri="{0D108BD9-81ED-4DB2-BD59-A6C34878D82A}">
                    <a16:rowId xmlns="" xmlns:a16="http://schemas.microsoft.com/office/drawing/2014/main" val="10009"/>
                  </a:ext>
                </a:extLst>
              </a:tr>
              <a:tr h="690765">
                <a:tc>
                  <a:txBody>
                    <a:bodyPr/>
                    <a:lstStyle/>
                    <a:p>
                      <a:r>
                        <a:rPr lang="en-US" sz="1400" b="0" i="0" u="none" strike="noStrike" kern="1200" baseline="0" dirty="0" smtClean="0">
                          <a:solidFill>
                            <a:schemeClr val="dk1"/>
                          </a:solidFill>
                          <a:latin typeface="+mn-lt"/>
                          <a:ea typeface="+mn-ea"/>
                          <a:cs typeface="+mn-cs"/>
                        </a:rPr>
                        <a:t>Uncontrolled HIV (</a:t>
                      </a:r>
                      <a:r>
                        <a:rPr lang="en-US" sz="1400" b="0" i="0" u="none" strike="noStrike" kern="1200" baseline="0" dirty="0" err="1" smtClean="0">
                          <a:solidFill>
                            <a:schemeClr val="dk1"/>
                          </a:solidFill>
                          <a:latin typeface="+mn-lt"/>
                          <a:ea typeface="+mn-ea"/>
                          <a:cs typeface="+mn-cs"/>
                        </a:rPr>
                        <a:t>viremic</a:t>
                      </a:r>
                      <a:r>
                        <a:rPr lang="en-US" sz="1400" b="0" i="0" u="none" strike="noStrike" kern="1200" baseline="0" dirty="0" smtClean="0">
                          <a:solidFill>
                            <a:schemeClr val="dk1"/>
                          </a:solidFill>
                          <a:latin typeface="+mn-lt"/>
                          <a:ea typeface="+mn-ea"/>
                          <a:cs typeface="+mn-cs"/>
                        </a:rPr>
                        <a:t> or</a:t>
                      </a:r>
                    </a:p>
                    <a:p>
                      <a:r>
                        <a:rPr lang="en-US" sz="1400" b="0" i="0" u="none" strike="noStrike" kern="1200" baseline="0" dirty="0" smtClean="0">
                          <a:solidFill>
                            <a:schemeClr val="dk1"/>
                          </a:solidFill>
                          <a:latin typeface="+mn-lt"/>
                          <a:ea typeface="+mn-ea"/>
                          <a:cs typeface="+mn-cs"/>
                        </a:rPr>
                        <a:t>CD4 &lt;200)</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 xmlns:a16="http://schemas.microsoft.com/office/drawing/2014/main" val="10010"/>
                  </a:ext>
                </a:extLst>
              </a:tr>
            </a:tbl>
          </a:graphicData>
        </a:graphic>
      </p:graphicFrame>
      <p:sp>
        <p:nvSpPr>
          <p:cNvPr id="5" name="Rectangle 4"/>
          <p:cNvSpPr/>
          <p:nvPr/>
        </p:nvSpPr>
        <p:spPr>
          <a:xfrm>
            <a:off x="5055326" y="6248400"/>
            <a:ext cx="3289298" cy="369332"/>
          </a:xfrm>
          <a:prstGeom prst="rect">
            <a:avLst/>
          </a:prstGeom>
        </p:spPr>
        <p:txBody>
          <a:bodyPr wrap="none">
            <a:spAutoFit/>
          </a:bodyPr>
          <a:lstStyle/>
          <a:p>
            <a:r>
              <a:rPr lang="en-US" b="1" dirty="0" smtClean="0"/>
              <a:t>Massachusetts </a:t>
            </a:r>
            <a:r>
              <a:rPr lang="en-US" b="1" dirty="0"/>
              <a:t>General Hospital</a:t>
            </a:r>
            <a:r>
              <a:rPr lang="en-US" dirty="0"/>
              <a:t> </a:t>
            </a:r>
          </a:p>
        </p:txBody>
      </p:sp>
    </p:spTree>
    <p:extLst>
      <p:ext uri="{BB962C8B-B14F-4D97-AF65-F5344CB8AC3E}">
        <p14:creationId xmlns:p14="http://schemas.microsoft.com/office/powerpoint/2010/main" val="13419927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a:t>Outcomes of hydroxychloroquine usage in United States veterans hospitalized with </a:t>
            </a:r>
            <a:r>
              <a:rPr lang="en-US" sz="2400" b="1" dirty="0" smtClean="0"/>
              <a:t>Covid-19</a:t>
            </a:r>
            <a:br>
              <a:rPr lang="en-US" sz="2400" b="1" dirty="0" smtClean="0"/>
            </a:br>
            <a:r>
              <a:rPr lang="en-US" sz="2400" b="1" dirty="0" smtClean="0"/>
              <a:t>4/22/2020</a:t>
            </a:r>
            <a:endParaRPr lang="en-US" sz="2400" dirty="0"/>
          </a:p>
        </p:txBody>
      </p:sp>
      <p:sp>
        <p:nvSpPr>
          <p:cNvPr id="3" name="Content Placeholder 2"/>
          <p:cNvSpPr>
            <a:spLocks noGrp="1"/>
          </p:cNvSpPr>
          <p:nvPr>
            <p:ph idx="1"/>
          </p:nvPr>
        </p:nvSpPr>
        <p:spPr>
          <a:xfrm>
            <a:off x="457200" y="1600201"/>
            <a:ext cx="8229600" cy="3886200"/>
          </a:xfrm>
        </p:spPr>
        <p:txBody>
          <a:bodyPr>
            <a:normAutofit fontScale="40000" lnSpcReduction="20000"/>
          </a:bodyPr>
          <a:lstStyle/>
          <a:p>
            <a:r>
              <a:rPr lang="en-US" dirty="0"/>
              <a:t>BACKGROUND: Despite limited and conflicting data on the use of hydroxychloroquine in patients with Covid-19, the U.S. Food and Drug Administration has authorized the emergency use of this drug when clinical trials are unavailable or infeasible. Hydroxychloroquine, alone or in combination with azithromycin, is being widely used in Covid-19 therapy based on anecdotal and limited observational evidence. </a:t>
            </a:r>
            <a:endParaRPr lang="en-US" dirty="0" smtClean="0"/>
          </a:p>
          <a:p>
            <a:r>
              <a:rPr lang="en-US" dirty="0" smtClean="0"/>
              <a:t>METHODS</a:t>
            </a:r>
            <a:r>
              <a:rPr lang="en-US" dirty="0"/>
              <a:t>: We performed </a:t>
            </a:r>
            <a:r>
              <a:rPr lang="en-US" dirty="0">
                <a:solidFill>
                  <a:srgbClr val="FF0000"/>
                </a:solidFill>
              </a:rPr>
              <a:t>a retrospective analysis </a:t>
            </a:r>
            <a:r>
              <a:rPr lang="en-US" dirty="0"/>
              <a:t>of data from patients hospitalized with confirmed SARS-CoV-2 infection in all United States Veterans Health Administration medical centers until April 11, 2020. Patients were categorized based on their exposure to </a:t>
            </a:r>
            <a:r>
              <a:rPr lang="en-US" dirty="0">
                <a:solidFill>
                  <a:srgbClr val="FF0000"/>
                </a:solidFill>
              </a:rPr>
              <a:t>hydroxychloroquine alone (HC) </a:t>
            </a:r>
            <a:r>
              <a:rPr lang="en-US" dirty="0"/>
              <a:t>or with </a:t>
            </a:r>
            <a:r>
              <a:rPr lang="en-US" dirty="0">
                <a:solidFill>
                  <a:srgbClr val="FF0000"/>
                </a:solidFill>
              </a:rPr>
              <a:t>azithromycin (HC+AZ) </a:t>
            </a:r>
            <a:r>
              <a:rPr lang="en-US" dirty="0"/>
              <a:t>as treatments in addition to </a:t>
            </a:r>
            <a:r>
              <a:rPr lang="en-US" dirty="0">
                <a:solidFill>
                  <a:srgbClr val="FF0000"/>
                </a:solidFill>
              </a:rPr>
              <a:t>standard supportive management </a:t>
            </a:r>
            <a:r>
              <a:rPr lang="en-US" dirty="0"/>
              <a:t>for Covid-19. </a:t>
            </a:r>
            <a:r>
              <a:rPr lang="en-US" b="1" u="sng" dirty="0"/>
              <a:t>The two primary outcomes </a:t>
            </a:r>
            <a:r>
              <a:rPr lang="en-US" dirty="0"/>
              <a:t>were </a:t>
            </a:r>
            <a:r>
              <a:rPr lang="en-US" b="1" u="sng" dirty="0"/>
              <a:t>death</a:t>
            </a:r>
            <a:r>
              <a:rPr lang="en-US" dirty="0"/>
              <a:t> and the </a:t>
            </a:r>
            <a:r>
              <a:rPr lang="en-US" b="1" u="sng" dirty="0"/>
              <a:t>need for mechanical ventilation</a:t>
            </a:r>
            <a:r>
              <a:rPr lang="en-US" dirty="0"/>
              <a:t>. We determined the association between treatment and the primary outcomes using competing risk hazard regression adjusting for clinical characteristics via propensity scores. Discharge and death were taken into account as competing risks and </a:t>
            </a:r>
            <a:r>
              <a:rPr lang="en-US" dirty="0" err="1"/>
              <a:t>subdistribution</a:t>
            </a:r>
            <a:r>
              <a:rPr lang="en-US" dirty="0"/>
              <a:t> hazard ratios are presented. </a:t>
            </a:r>
            <a:endParaRPr lang="en-US" dirty="0" smtClean="0"/>
          </a:p>
          <a:p>
            <a:r>
              <a:rPr lang="en-US" dirty="0" smtClean="0"/>
              <a:t>RESULTS</a:t>
            </a:r>
            <a:r>
              <a:rPr lang="en-US" dirty="0"/>
              <a:t>: A </a:t>
            </a:r>
            <a:r>
              <a:rPr lang="en-US" dirty="0">
                <a:solidFill>
                  <a:srgbClr val="FF0000"/>
                </a:solidFill>
              </a:rPr>
              <a:t>total of 368 patients </a:t>
            </a:r>
            <a:r>
              <a:rPr lang="en-US" dirty="0"/>
              <a:t>were evaluated (</a:t>
            </a:r>
            <a:r>
              <a:rPr lang="en-US" dirty="0">
                <a:solidFill>
                  <a:srgbClr val="FF0000"/>
                </a:solidFill>
              </a:rPr>
              <a:t>HC, n=97; HC+AZ, n=113</a:t>
            </a:r>
            <a:r>
              <a:rPr lang="en-US" dirty="0"/>
              <a:t>; </a:t>
            </a:r>
            <a:r>
              <a:rPr lang="en-US" dirty="0">
                <a:solidFill>
                  <a:srgbClr val="FF0000"/>
                </a:solidFill>
              </a:rPr>
              <a:t>no HC, n=158</a:t>
            </a:r>
            <a:r>
              <a:rPr lang="en-US" dirty="0"/>
              <a:t>). Rates of death in the HC, HC+AZ, and no HC groups were 27.8%, 22.1%, 11.4%, respectively. </a:t>
            </a:r>
            <a:r>
              <a:rPr lang="en-US" dirty="0">
                <a:solidFill>
                  <a:srgbClr val="FF0000"/>
                </a:solidFill>
              </a:rPr>
              <a:t>Rates of ventilation </a:t>
            </a:r>
            <a:r>
              <a:rPr lang="en-US" dirty="0"/>
              <a:t>in the HC, HC+AZ, and no HC groups were </a:t>
            </a:r>
            <a:r>
              <a:rPr lang="en-US" dirty="0">
                <a:solidFill>
                  <a:srgbClr val="FF0000"/>
                </a:solidFill>
              </a:rPr>
              <a:t>13.3%, 6.9%, 14.1%,</a:t>
            </a:r>
            <a:r>
              <a:rPr lang="en-US" dirty="0"/>
              <a:t> respectively. Compared to the no HC group, </a:t>
            </a:r>
            <a:r>
              <a:rPr lang="en-US" dirty="0">
                <a:solidFill>
                  <a:srgbClr val="FF0000"/>
                </a:solidFill>
              </a:rPr>
              <a:t>the risk of death </a:t>
            </a:r>
            <a:r>
              <a:rPr lang="en-US" dirty="0"/>
              <a:t>from any cause was </a:t>
            </a:r>
            <a:r>
              <a:rPr lang="en-US" dirty="0">
                <a:solidFill>
                  <a:srgbClr val="FF0000"/>
                </a:solidFill>
              </a:rPr>
              <a:t>higher in the HC group </a:t>
            </a:r>
            <a:r>
              <a:rPr lang="en-US" dirty="0"/>
              <a:t>(adjusted hazard ratio, 2.61; 95% CI, 1.10 to 6.17; P=0.03) </a:t>
            </a:r>
            <a:r>
              <a:rPr lang="en-US" dirty="0">
                <a:solidFill>
                  <a:srgbClr val="FF0000"/>
                </a:solidFill>
              </a:rPr>
              <a:t>but not in the HC+AZ </a:t>
            </a:r>
            <a:r>
              <a:rPr lang="en-US" dirty="0"/>
              <a:t>group (adjusted hazard ratio, 1.14; 95% CI, 0.56 to 2.32; P=0.72). The </a:t>
            </a:r>
            <a:r>
              <a:rPr lang="en-US" dirty="0">
                <a:solidFill>
                  <a:srgbClr val="FF0000"/>
                </a:solidFill>
              </a:rPr>
              <a:t>risk of ventilation was similar </a:t>
            </a:r>
            <a:r>
              <a:rPr lang="en-US" dirty="0"/>
              <a:t>in the HC group (adjusted hazard ratio, 1.43; 95% CI, 0.53 to 3.79; P=0.48) and in the HC+AZ group (adjusted hazard ratio, 0.43; 95% CI, 0.16 to 1.12; P=0.09), compared to the no HC group. </a:t>
            </a:r>
            <a:endParaRPr lang="en-US" dirty="0" smtClean="0"/>
          </a:p>
          <a:p>
            <a:r>
              <a:rPr lang="en-US" dirty="0" smtClean="0"/>
              <a:t>CONCLUSIONS</a:t>
            </a:r>
            <a:r>
              <a:rPr lang="en-US" dirty="0"/>
              <a:t>: In this study, we found </a:t>
            </a:r>
            <a:r>
              <a:rPr lang="en-US" b="1" dirty="0" smtClean="0"/>
              <a:t>NO EVIDENCE </a:t>
            </a:r>
            <a:r>
              <a:rPr lang="en-US" dirty="0" smtClean="0"/>
              <a:t>that </a:t>
            </a:r>
            <a:r>
              <a:rPr lang="en-US" dirty="0"/>
              <a:t>use of </a:t>
            </a:r>
            <a:r>
              <a:rPr lang="en-US" b="1" dirty="0"/>
              <a:t>hydroxychloroquine</a:t>
            </a:r>
            <a:r>
              <a:rPr lang="en-US" dirty="0"/>
              <a:t>, </a:t>
            </a:r>
            <a:r>
              <a:rPr lang="en-US" b="1" dirty="0"/>
              <a:t>either with or without azithromycin,</a:t>
            </a:r>
            <a:r>
              <a:rPr lang="en-US" dirty="0"/>
              <a:t> </a:t>
            </a:r>
            <a:r>
              <a:rPr lang="en-US" b="1" dirty="0"/>
              <a:t>reduced the risk of mechanical ventilation in patients </a:t>
            </a:r>
            <a:r>
              <a:rPr lang="en-US" dirty="0"/>
              <a:t>hospitalized with Covid-19. An association of </a:t>
            </a:r>
            <a:r>
              <a:rPr lang="en-US" dirty="0">
                <a:solidFill>
                  <a:srgbClr val="FF0000"/>
                </a:solidFill>
              </a:rPr>
              <a:t>increased overall mortality </a:t>
            </a:r>
            <a:r>
              <a:rPr lang="en-US" dirty="0"/>
              <a:t>was identified in patients treated </a:t>
            </a:r>
            <a:r>
              <a:rPr lang="en-US" dirty="0">
                <a:solidFill>
                  <a:srgbClr val="FF0000"/>
                </a:solidFill>
              </a:rPr>
              <a:t>with hydroxychloroquine alone</a:t>
            </a:r>
            <a:r>
              <a:rPr lang="en-US" dirty="0"/>
              <a:t>. These findings highlight the importance of awaiting the results of ongoing prospective, randomized, controlled studies before widespread adoption of these drugs.</a:t>
            </a:r>
          </a:p>
        </p:txBody>
      </p:sp>
      <p:sp>
        <p:nvSpPr>
          <p:cNvPr id="4" name="Rectangle 3"/>
          <p:cNvSpPr/>
          <p:nvPr/>
        </p:nvSpPr>
        <p:spPr>
          <a:xfrm>
            <a:off x="2137954" y="5832064"/>
            <a:ext cx="5562600" cy="276999"/>
          </a:xfrm>
          <a:prstGeom prst="rect">
            <a:avLst/>
          </a:prstGeom>
        </p:spPr>
        <p:txBody>
          <a:bodyPr wrap="square">
            <a:spAutoFit/>
          </a:bodyPr>
          <a:lstStyle/>
          <a:p>
            <a:r>
              <a:rPr lang="en-US" sz="1200" dirty="0" err="1"/>
              <a:t>doi</a:t>
            </a:r>
            <a:r>
              <a:rPr lang="en-US" sz="1200" dirty="0"/>
              <a:t>: https://doi.org/10.1101/2020.04.16.20065920 </a:t>
            </a:r>
          </a:p>
        </p:txBody>
      </p:sp>
      <p:sp>
        <p:nvSpPr>
          <p:cNvPr id="5" name="Rectangle 4"/>
          <p:cNvSpPr/>
          <p:nvPr/>
        </p:nvSpPr>
        <p:spPr>
          <a:xfrm>
            <a:off x="2170611" y="6109063"/>
            <a:ext cx="6781800" cy="276999"/>
          </a:xfrm>
          <a:prstGeom prst="rect">
            <a:avLst/>
          </a:prstGeom>
        </p:spPr>
        <p:txBody>
          <a:bodyPr wrap="square">
            <a:spAutoFit/>
          </a:bodyPr>
          <a:lstStyle/>
          <a:p>
            <a:r>
              <a:rPr lang="en-US" sz="1200" dirty="0"/>
              <a:t>https://www.medrxiv.org/content/10.1101/2020.04.16.20065920v1</a:t>
            </a:r>
          </a:p>
        </p:txBody>
      </p:sp>
    </p:spTree>
    <p:extLst>
      <p:ext uri="{BB962C8B-B14F-4D97-AF65-F5344CB8AC3E}">
        <p14:creationId xmlns:p14="http://schemas.microsoft.com/office/powerpoint/2010/main" val="2393860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 of Hydroxychloroquine</a:t>
            </a:r>
            <a:endParaRPr lang="en-US" dirty="0"/>
          </a:p>
        </p:txBody>
      </p:sp>
      <p:sp>
        <p:nvSpPr>
          <p:cNvPr id="3" name="Content Placeholder 2"/>
          <p:cNvSpPr>
            <a:spLocks noGrp="1"/>
          </p:cNvSpPr>
          <p:nvPr>
            <p:ph idx="1"/>
          </p:nvPr>
        </p:nvSpPr>
        <p:spPr/>
        <p:txBody>
          <a:bodyPr/>
          <a:lstStyle/>
          <a:p>
            <a:r>
              <a:rPr lang="en-US" dirty="0" smtClean="0"/>
              <a:t>Serious adverse effects are rare (10%)</a:t>
            </a:r>
          </a:p>
          <a:p>
            <a:r>
              <a:rPr lang="en-US" dirty="0" err="1" smtClean="0">
                <a:solidFill>
                  <a:srgbClr val="FF0000"/>
                </a:solidFill>
              </a:rPr>
              <a:t>QTc</a:t>
            </a:r>
            <a:r>
              <a:rPr lang="en-US" dirty="0" smtClean="0">
                <a:solidFill>
                  <a:srgbClr val="FF0000"/>
                </a:solidFill>
              </a:rPr>
              <a:t> prolongation</a:t>
            </a:r>
            <a:r>
              <a:rPr lang="en-US" dirty="0" smtClean="0"/>
              <a:t>: Need to have </a:t>
            </a:r>
            <a:r>
              <a:rPr lang="en-US" dirty="0" smtClean="0">
                <a:solidFill>
                  <a:srgbClr val="FF0000"/>
                </a:solidFill>
              </a:rPr>
              <a:t>baseline EKG and then daily. </a:t>
            </a:r>
          </a:p>
          <a:p>
            <a:r>
              <a:rPr lang="en-US" dirty="0" smtClean="0">
                <a:solidFill>
                  <a:srgbClr val="FF0000"/>
                </a:solidFill>
              </a:rPr>
              <a:t>Liver toxicity (Need daily LFT)</a:t>
            </a:r>
          </a:p>
          <a:p>
            <a:r>
              <a:rPr lang="en-US" dirty="0" smtClean="0"/>
              <a:t>Hypoglycemia</a:t>
            </a:r>
          </a:p>
          <a:p>
            <a:r>
              <a:rPr lang="en-US" dirty="0" smtClean="0"/>
              <a:t>Neuropsychiatric effect</a:t>
            </a:r>
          </a:p>
          <a:p>
            <a:r>
              <a:rPr lang="en-US" dirty="0" smtClean="0"/>
              <a:t>Retinopathy</a:t>
            </a:r>
            <a:endParaRPr lang="en-US" dirty="0"/>
          </a:p>
        </p:txBody>
      </p:sp>
    </p:spTree>
    <p:extLst>
      <p:ext uri="{BB962C8B-B14F-4D97-AF65-F5344CB8AC3E}">
        <p14:creationId xmlns:p14="http://schemas.microsoft.com/office/powerpoint/2010/main" val="3876520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45370"/>
          </a:xfrm>
        </p:spPr>
        <p:txBody>
          <a:bodyPr>
            <a:normAutofit/>
          </a:bodyPr>
          <a:lstStyle/>
          <a:p>
            <a:r>
              <a:rPr lang="en-US" sz="3200" dirty="0" smtClean="0"/>
              <a:t>New NIH Recommendation For COVID 19</a:t>
            </a:r>
            <a:r>
              <a:rPr lang="en-US" sz="2800" dirty="0"/>
              <a:t/>
            </a:r>
            <a:br>
              <a:rPr lang="en-US" sz="2800" dirty="0"/>
            </a:br>
            <a:r>
              <a:rPr lang="en-US" sz="1400" dirty="0"/>
              <a:t>April 21, 20204:15 PM ET</a:t>
            </a:r>
          </a:p>
        </p:txBody>
      </p:sp>
      <p:sp>
        <p:nvSpPr>
          <p:cNvPr id="3" name="Content Placeholder 2"/>
          <p:cNvSpPr>
            <a:spLocks noGrp="1"/>
          </p:cNvSpPr>
          <p:nvPr>
            <p:ph idx="1"/>
          </p:nvPr>
        </p:nvSpPr>
        <p:spPr>
          <a:xfrm>
            <a:off x="457200" y="1981200"/>
            <a:ext cx="8229600" cy="4144963"/>
          </a:xfrm>
        </p:spPr>
        <p:txBody>
          <a:bodyPr>
            <a:normAutofit fontScale="77500" lnSpcReduction="20000"/>
          </a:bodyPr>
          <a:lstStyle/>
          <a:p>
            <a:r>
              <a:rPr lang="en-US" dirty="0" smtClean="0">
                <a:solidFill>
                  <a:srgbClr val="FF0000"/>
                </a:solidFill>
              </a:rPr>
              <a:t>Recommend against </a:t>
            </a:r>
            <a:r>
              <a:rPr lang="en-US" dirty="0" smtClean="0"/>
              <a:t>using </a:t>
            </a:r>
            <a:r>
              <a:rPr lang="en-US" dirty="0"/>
              <a:t>a </a:t>
            </a:r>
            <a:r>
              <a:rPr lang="en-US" dirty="0">
                <a:solidFill>
                  <a:srgbClr val="FF0000"/>
                </a:solidFill>
              </a:rPr>
              <a:t>combination of </a:t>
            </a:r>
            <a:r>
              <a:rPr lang="en-US" dirty="0" err="1">
                <a:solidFill>
                  <a:srgbClr val="FF0000"/>
                </a:solidFill>
              </a:rPr>
              <a:t>hydroxychloroquine</a:t>
            </a:r>
            <a:r>
              <a:rPr lang="en-US" dirty="0">
                <a:solidFill>
                  <a:srgbClr val="FF0000"/>
                </a:solidFill>
              </a:rPr>
              <a:t> and azithromycin </a:t>
            </a:r>
            <a:r>
              <a:rPr lang="en-US" dirty="0" smtClean="0">
                <a:solidFill>
                  <a:srgbClr val="FF0000"/>
                </a:solidFill>
              </a:rPr>
              <a:t> </a:t>
            </a:r>
            <a:r>
              <a:rPr lang="en-US" dirty="0" smtClean="0"/>
              <a:t>because </a:t>
            </a:r>
            <a:r>
              <a:rPr lang="en-US" dirty="0"/>
              <a:t>of potential toxicities</a:t>
            </a:r>
            <a:r>
              <a:rPr lang="en-US" dirty="0" smtClean="0"/>
              <a:t>.</a:t>
            </a:r>
          </a:p>
          <a:p>
            <a:r>
              <a:rPr lang="en-US" dirty="0"/>
              <a:t>As for using the use of </a:t>
            </a:r>
            <a:r>
              <a:rPr lang="en-US" dirty="0" err="1"/>
              <a:t>hydroxychloroquine</a:t>
            </a:r>
            <a:r>
              <a:rPr lang="en-US" dirty="0"/>
              <a:t> or chloroquine alone, the panel said there was "insufficient clinical data to recommend either for or against." It reached the same conclusion about the drug </a:t>
            </a:r>
            <a:r>
              <a:rPr lang="en-US" dirty="0" err="1"/>
              <a:t>remdesivir</a:t>
            </a:r>
            <a:r>
              <a:rPr lang="en-US" dirty="0" smtClean="0"/>
              <a:t>.</a:t>
            </a:r>
          </a:p>
          <a:p>
            <a:r>
              <a:rPr lang="en-US" dirty="0" smtClean="0"/>
              <a:t>Recommended </a:t>
            </a:r>
            <a:r>
              <a:rPr lang="en-US" dirty="0"/>
              <a:t>against using </a:t>
            </a:r>
            <a:r>
              <a:rPr lang="en-US" dirty="0" err="1"/>
              <a:t>Lopinavir</a:t>
            </a:r>
            <a:r>
              <a:rPr lang="en-US" dirty="0"/>
              <a:t>/ritonavir or other HIV protease inhibitors because of negative clinical trial data</a:t>
            </a:r>
            <a:r>
              <a:rPr lang="en-US" dirty="0" smtClean="0"/>
              <a:t>.</a:t>
            </a:r>
          </a:p>
          <a:p>
            <a:r>
              <a:rPr lang="en-US" dirty="0" smtClean="0"/>
              <a:t>Recommended </a:t>
            </a:r>
            <a:r>
              <a:rPr lang="en-US" dirty="0"/>
              <a:t>against using interferon because it seemed to make patients with SARS and MERS worse.</a:t>
            </a:r>
            <a:endParaRPr lang="en-US" dirty="0" smtClean="0"/>
          </a:p>
          <a:p>
            <a:endParaRPr lang="en-US" dirty="0"/>
          </a:p>
        </p:txBody>
      </p:sp>
    </p:spTree>
    <p:extLst>
      <p:ext uri="{BB962C8B-B14F-4D97-AF65-F5344CB8AC3E}">
        <p14:creationId xmlns:p14="http://schemas.microsoft.com/office/powerpoint/2010/main" val="14292173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pt-BR" sz="3600" dirty="0" smtClean="0"/>
              <a:t> </a:t>
            </a:r>
            <a:r>
              <a:rPr lang="pt-BR" sz="3600" b="1" dirty="0"/>
              <a:t>2019 Novel Coronavirus </a:t>
            </a:r>
            <a:r>
              <a:rPr lang="pt-BR" sz="3600" b="1" dirty="0" smtClean="0"/>
              <a:t>COVID-19 ISDH Webinar</a:t>
            </a:r>
            <a:r>
              <a:rPr lang="pt-BR" b="1" dirty="0" smtClean="0"/>
              <a:t/>
            </a:r>
            <a:br>
              <a:rPr lang="pt-BR" b="1" dirty="0" smtClean="0"/>
            </a:br>
            <a:r>
              <a:rPr lang="en-US" dirty="0" smtClean="0"/>
              <a:t> </a:t>
            </a:r>
            <a:r>
              <a:rPr lang="en-US" sz="3100" dirty="0"/>
              <a:t>April 17, 2020</a:t>
            </a:r>
          </a:p>
        </p:txBody>
      </p:sp>
      <p:sp>
        <p:nvSpPr>
          <p:cNvPr id="3" name="Content Placeholder 2"/>
          <p:cNvSpPr>
            <a:spLocks noGrp="1"/>
          </p:cNvSpPr>
          <p:nvPr>
            <p:ph idx="1"/>
          </p:nvPr>
        </p:nvSpPr>
        <p:spPr>
          <a:xfrm>
            <a:off x="457200" y="2590800"/>
            <a:ext cx="8229600" cy="3535363"/>
          </a:xfrm>
        </p:spPr>
        <p:txBody>
          <a:bodyPr>
            <a:normAutofit lnSpcReduction="10000"/>
          </a:bodyPr>
          <a:lstStyle/>
          <a:p>
            <a:r>
              <a:rPr lang="en-US" dirty="0" smtClean="0"/>
              <a:t> </a:t>
            </a:r>
            <a:r>
              <a:rPr lang="en-US" b="1" dirty="0"/>
              <a:t>Lindsay Weaver MD FACEP</a:t>
            </a:r>
            <a:endParaRPr lang="en-US" dirty="0"/>
          </a:p>
          <a:p>
            <a:pPr marL="457200" lvl="1" indent="0">
              <a:buNone/>
            </a:pPr>
            <a:r>
              <a:rPr lang="en-US" i="1" dirty="0"/>
              <a:t>Chief Medical </a:t>
            </a:r>
            <a:r>
              <a:rPr lang="en-US" i="1" dirty="0" smtClean="0"/>
              <a:t>Officer</a:t>
            </a:r>
          </a:p>
          <a:p>
            <a:pPr marL="457200" lvl="1" indent="0">
              <a:buNone/>
            </a:pPr>
            <a:r>
              <a:rPr lang="en-US" i="1" dirty="0" smtClean="0"/>
              <a:t>Indiana State Department of Health</a:t>
            </a:r>
            <a:endParaRPr lang="en-US" dirty="0" smtClean="0"/>
          </a:p>
          <a:p>
            <a:r>
              <a:rPr lang="en-US" dirty="0" smtClean="0"/>
              <a:t>Hydroxychloroquine: At </a:t>
            </a:r>
            <a:r>
              <a:rPr lang="en-US" dirty="0"/>
              <a:t>this point, the data has alternated between mediocre and totally negative, with a skew towards just totally </a:t>
            </a:r>
            <a:r>
              <a:rPr lang="en-US" dirty="0" smtClean="0"/>
              <a:t>negative</a:t>
            </a:r>
            <a:r>
              <a:rPr lang="en-US" dirty="0"/>
              <a:t>.</a:t>
            </a:r>
            <a:endParaRPr lang="en-US" dirty="0"/>
          </a:p>
        </p:txBody>
      </p:sp>
    </p:spTree>
    <p:extLst>
      <p:ext uri="{BB962C8B-B14F-4D97-AF65-F5344CB8AC3E}">
        <p14:creationId xmlns:p14="http://schemas.microsoft.com/office/powerpoint/2010/main" val="779677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Hydroxychloroquine and COVID 19</a:t>
            </a:r>
            <a:br>
              <a:rPr lang="en-US" dirty="0" smtClean="0"/>
            </a:br>
            <a:r>
              <a:rPr lang="en-US" dirty="0" smtClean="0"/>
              <a:t>Our Experience</a:t>
            </a:r>
            <a:endParaRPr lang="en-US" dirty="0"/>
          </a:p>
        </p:txBody>
      </p:sp>
      <p:sp>
        <p:nvSpPr>
          <p:cNvPr id="3" name="Content Placeholder 2"/>
          <p:cNvSpPr>
            <a:spLocks noGrp="1"/>
          </p:cNvSpPr>
          <p:nvPr>
            <p:ph idx="1"/>
          </p:nvPr>
        </p:nvSpPr>
        <p:spPr>
          <a:xfrm>
            <a:off x="457200" y="2133600"/>
            <a:ext cx="8229600" cy="3992563"/>
          </a:xfrm>
        </p:spPr>
        <p:txBody>
          <a:bodyPr>
            <a:normAutofit fontScale="70000" lnSpcReduction="20000"/>
          </a:bodyPr>
          <a:lstStyle/>
          <a:p>
            <a:r>
              <a:rPr lang="en-US" dirty="0" smtClean="0"/>
              <a:t>Yes we </a:t>
            </a:r>
            <a:r>
              <a:rPr lang="en-US" dirty="0" smtClean="0"/>
              <a:t>have been using </a:t>
            </a:r>
            <a:r>
              <a:rPr lang="en-US" dirty="0" smtClean="0"/>
              <a:t>it</a:t>
            </a:r>
          </a:p>
          <a:p>
            <a:r>
              <a:rPr lang="en-US" dirty="0" smtClean="0"/>
              <a:t>Not very effective for severe disease based on our experience.</a:t>
            </a:r>
          </a:p>
          <a:p>
            <a:r>
              <a:rPr lang="en-US" dirty="0" smtClean="0"/>
              <a:t>Not sure if we should use it now. May </a:t>
            </a:r>
            <a:r>
              <a:rPr lang="en-US" dirty="0" smtClean="0"/>
              <a:t>consider to start it earlier for patients having mild to moderate disease who is admitted to the </a:t>
            </a:r>
            <a:r>
              <a:rPr lang="en-US" dirty="0" smtClean="0"/>
              <a:t>hospital.</a:t>
            </a:r>
            <a:endParaRPr lang="en-US" dirty="0" smtClean="0"/>
          </a:p>
          <a:p>
            <a:r>
              <a:rPr lang="en-US" dirty="0" smtClean="0"/>
              <a:t>Not using it for primary prevention yet (waiting for clinical trials). </a:t>
            </a:r>
          </a:p>
          <a:p>
            <a:r>
              <a:rPr lang="en-US" dirty="0" smtClean="0"/>
              <a:t>Do Not use it together with azithromycin (use doxycycline instead)</a:t>
            </a:r>
          </a:p>
          <a:p>
            <a:r>
              <a:rPr lang="en-US" dirty="0" smtClean="0"/>
              <a:t>High risk for side effects:  QT prolongation (2 patients), SVT (1 patient), Diplopia (1 patients) and Liver toxicity (1 patients). 5/6 those patients were intubated or on high flow. </a:t>
            </a:r>
          </a:p>
          <a:p>
            <a:r>
              <a:rPr lang="en-US" dirty="0" smtClean="0"/>
              <a:t>We have treated 14 patients with HCQ +/- </a:t>
            </a:r>
            <a:r>
              <a:rPr lang="en-US" dirty="0" smtClean="0"/>
              <a:t>Azithromycin.</a:t>
            </a:r>
            <a:endParaRPr lang="en-US" dirty="0"/>
          </a:p>
        </p:txBody>
      </p:sp>
    </p:spTree>
    <p:extLst>
      <p:ext uri="{BB962C8B-B14F-4D97-AF65-F5344CB8AC3E}">
        <p14:creationId xmlns:p14="http://schemas.microsoft.com/office/powerpoint/2010/main" val="27300496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Hydroxychloroquine</a:t>
            </a:r>
            <a:r>
              <a:rPr lang="en-US" dirty="0" smtClean="0"/>
              <a:t>  </a:t>
            </a:r>
            <a:endParaRPr lang="en-US" dirty="0"/>
          </a:p>
        </p:txBody>
      </p:sp>
      <p:sp>
        <p:nvSpPr>
          <p:cNvPr id="3" name="Content Placeholder 2"/>
          <p:cNvSpPr>
            <a:spLocks noGrp="1"/>
          </p:cNvSpPr>
          <p:nvPr>
            <p:ph idx="1"/>
          </p:nvPr>
        </p:nvSpPr>
        <p:spPr/>
        <p:txBody>
          <a:bodyPr/>
          <a:lstStyle/>
          <a:p>
            <a:r>
              <a:rPr lang="en-US" dirty="0" smtClean="0"/>
              <a:t>Hydroxychloroquine 400mg </a:t>
            </a:r>
            <a:r>
              <a:rPr lang="en-US" dirty="0" err="1" smtClean="0"/>
              <a:t>po</a:t>
            </a:r>
            <a:r>
              <a:rPr lang="en-US" dirty="0" smtClean="0"/>
              <a:t> bid x 2 doses then 200mg </a:t>
            </a:r>
            <a:r>
              <a:rPr lang="en-US" dirty="0" err="1" smtClean="0"/>
              <a:t>po</a:t>
            </a:r>
            <a:r>
              <a:rPr lang="en-US" dirty="0" smtClean="0"/>
              <a:t> bid for 4 days. </a:t>
            </a:r>
          </a:p>
          <a:p>
            <a:r>
              <a:rPr lang="en-US" dirty="0" smtClean="0"/>
              <a:t>CBC, BMP, LFT daily</a:t>
            </a:r>
          </a:p>
          <a:p>
            <a:r>
              <a:rPr lang="en-US" dirty="0" smtClean="0"/>
              <a:t>EKG daily, hold if </a:t>
            </a:r>
            <a:r>
              <a:rPr lang="en-US" dirty="0" err="1" smtClean="0"/>
              <a:t>QTc</a:t>
            </a:r>
            <a:r>
              <a:rPr lang="en-US" dirty="0" smtClean="0"/>
              <a:t> &gt; 500</a:t>
            </a:r>
            <a:endParaRPr lang="en-US" dirty="0"/>
          </a:p>
        </p:txBody>
      </p:sp>
    </p:spTree>
    <p:extLst>
      <p:ext uri="{BB962C8B-B14F-4D97-AF65-F5344CB8AC3E}">
        <p14:creationId xmlns:p14="http://schemas.microsoft.com/office/powerpoint/2010/main" val="2332238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Convalescent Plasma</a:t>
            </a:r>
            <a:endParaRPr lang="en-US" dirty="0"/>
          </a:p>
        </p:txBody>
      </p:sp>
      <p:sp>
        <p:nvSpPr>
          <p:cNvPr id="3" name="Content Placeholder 2"/>
          <p:cNvSpPr>
            <a:spLocks noGrp="1"/>
          </p:cNvSpPr>
          <p:nvPr>
            <p:ph idx="1"/>
          </p:nvPr>
        </p:nvSpPr>
        <p:spPr>
          <a:xfrm>
            <a:off x="457200" y="1600201"/>
            <a:ext cx="8077200" cy="4267200"/>
          </a:xfrm>
        </p:spPr>
        <p:txBody>
          <a:bodyPr>
            <a:normAutofit fontScale="47500" lnSpcReduction="20000"/>
          </a:bodyPr>
          <a:lstStyle/>
          <a:p>
            <a:r>
              <a:rPr lang="en-US"/>
              <a:t>C</a:t>
            </a:r>
            <a:r>
              <a:rPr lang="en-US" smtClean="0"/>
              <a:t>ase </a:t>
            </a:r>
            <a:r>
              <a:rPr lang="en-US" dirty="0" smtClean="0"/>
              <a:t>series Study. </a:t>
            </a:r>
            <a:r>
              <a:rPr lang="en-US" dirty="0" smtClean="0"/>
              <a:t>[22]</a:t>
            </a:r>
          </a:p>
          <a:p>
            <a:r>
              <a:rPr lang="en-US" dirty="0" smtClean="0">
                <a:solidFill>
                  <a:srgbClr val="FF0000"/>
                </a:solidFill>
              </a:rPr>
              <a:t>5 </a:t>
            </a:r>
            <a:r>
              <a:rPr lang="en-US" dirty="0">
                <a:solidFill>
                  <a:srgbClr val="FF0000"/>
                </a:solidFill>
              </a:rPr>
              <a:t>critically ill patients </a:t>
            </a:r>
            <a:r>
              <a:rPr lang="en-US" dirty="0"/>
              <a:t>with laboratory-confirmed COVID-19 and acute respiratory distress syndrome (ARDS) </a:t>
            </a:r>
            <a:endParaRPr lang="en-US" dirty="0" smtClean="0"/>
          </a:p>
          <a:p>
            <a:r>
              <a:rPr lang="en-US" dirty="0" smtClean="0"/>
              <a:t>Severe </a:t>
            </a:r>
            <a:r>
              <a:rPr lang="en-US" dirty="0"/>
              <a:t>pneumonia with rapid progression and continuously high viral load despite antiviral </a:t>
            </a:r>
            <a:r>
              <a:rPr lang="en-US" dirty="0" smtClean="0"/>
              <a:t>treatment</a:t>
            </a:r>
          </a:p>
          <a:p>
            <a:r>
              <a:rPr lang="en-US" dirty="0" smtClean="0">
                <a:solidFill>
                  <a:srgbClr val="FF0000"/>
                </a:solidFill>
              </a:rPr>
              <a:t>Pao2/Fio2&lt;300</a:t>
            </a:r>
            <a:r>
              <a:rPr lang="en-US" dirty="0">
                <a:solidFill>
                  <a:srgbClr val="FF0000"/>
                </a:solidFill>
              </a:rPr>
              <a:t>; and mechanical ventilation</a:t>
            </a:r>
            <a:r>
              <a:rPr lang="en-US" dirty="0"/>
              <a:t>. </a:t>
            </a:r>
            <a:endParaRPr lang="en-US" dirty="0" smtClean="0"/>
          </a:p>
          <a:p>
            <a:r>
              <a:rPr lang="en-US" dirty="0" smtClean="0"/>
              <a:t>All </a:t>
            </a:r>
            <a:r>
              <a:rPr lang="en-US" dirty="0"/>
              <a:t>5 were treated with convalescent plasma transfusion</a:t>
            </a:r>
            <a:r>
              <a:rPr lang="en-US" dirty="0" smtClean="0"/>
              <a:t>.</a:t>
            </a:r>
          </a:p>
          <a:p>
            <a:r>
              <a:rPr lang="en-US" dirty="0">
                <a:solidFill>
                  <a:srgbClr val="FF0000"/>
                </a:solidFill>
              </a:rPr>
              <a:t>The donors </a:t>
            </a:r>
            <a:r>
              <a:rPr lang="en-US" dirty="0"/>
              <a:t>had been well </a:t>
            </a:r>
            <a:r>
              <a:rPr lang="en-US" dirty="0">
                <a:solidFill>
                  <a:srgbClr val="FF0000"/>
                </a:solidFill>
              </a:rPr>
              <a:t>(asymptomatic) for at least 10 days</a:t>
            </a:r>
            <a:r>
              <a:rPr lang="en-US" dirty="0"/>
              <a:t>, with a serum SARS-CoV-2–specific ELISA antibody titer higher than 1:1000 and a </a:t>
            </a:r>
            <a:r>
              <a:rPr lang="en-US" dirty="0">
                <a:solidFill>
                  <a:srgbClr val="FF0000"/>
                </a:solidFill>
              </a:rPr>
              <a:t>neutralizing antibody titer greater than </a:t>
            </a:r>
            <a:r>
              <a:rPr lang="en-US" dirty="0" smtClean="0">
                <a:solidFill>
                  <a:srgbClr val="FF0000"/>
                </a:solidFill>
              </a:rPr>
              <a:t>1:40</a:t>
            </a:r>
            <a:r>
              <a:rPr lang="en-US" dirty="0"/>
              <a:t>. Following donation, 400 mL of convalescent plasma was obtained from each donor by apheresis, and the plasma was immediately transfused to the recipients on the same day it was obtained</a:t>
            </a:r>
            <a:r>
              <a:rPr lang="en-US" dirty="0" smtClean="0"/>
              <a:t>.</a:t>
            </a:r>
          </a:p>
          <a:p>
            <a:r>
              <a:rPr lang="en-US" dirty="0"/>
              <a:t>All 5 patients were receiving mechanical ventilation at the time of transfusion, and 3 patients (patients 3, 4, and 5) were weaned from mechanical ventilation </a:t>
            </a:r>
            <a:r>
              <a:rPr lang="en-US" dirty="0" smtClean="0"/>
              <a:t>Patient </a:t>
            </a:r>
            <a:r>
              <a:rPr lang="en-US" dirty="0"/>
              <a:t>2 was receiving ECMO at the time of plasma treatment but did not require ECMO on day 5 after </a:t>
            </a:r>
            <a:r>
              <a:rPr lang="en-US" dirty="0" smtClean="0"/>
              <a:t>transfusion. Patients </a:t>
            </a:r>
            <a:r>
              <a:rPr lang="en-US" dirty="0"/>
              <a:t>3, 4, and 5 were discharged from the hospital (length of stay: 53, 51, and 55 days, respectively). As of March 25, 2020, patients 1 and 2 remained hospitalized, with lengths of stay of 37 days each.</a:t>
            </a:r>
            <a:endParaRPr lang="en-US" dirty="0" smtClean="0"/>
          </a:p>
          <a:p>
            <a:r>
              <a:rPr lang="en-US" dirty="0" smtClean="0">
                <a:solidFill>
                  <a:srgbClr val="FF0000"/>
                </a:solidFill>
              </a:rPr>
              <a:t>3 </a:t>
            </a:r>
            <a:r>
              <a:rPr lang="en-US" dirty="0">
                <a:solidFill>
                  <a:srgbClr val="FF0000"/>
                </a:solidFill>
              </a:rPr>
              <a:t>have been discharged </a:t>
            </a:r>
            <a:r>
              <a:rPr lang="en-US" dirty="0"/>
              <a:t>from the hospital (length of stay: 53, 51, and 55 days), and </a:t>
            </a:r>
            <a:r>
              <a:rPr lang="en-US" dirty="0">
                <a:solidFill>
                  <a:srgbClr val="FF0000"/>
                </a:solidFill>
              </a:rPr>
              <a:t>2 are in stable condition at 37 days </a:t>
            </a:r>
            <a:r>
              <a:rPr lang="en-US" dirty="0" smtClean="0"/>
              <a:t>after transfusion</a:t>
            </a:r>
            <a:endParaRPr lang="en-US" dirty="0"/>
          </a:p>
        </p:txBody>
      </p:sp>
      <p:sp>
        <p:nvSpPr>
          <p:cNvPr id="4" name="Rectangle 3"/>
          <p:cNvSpPr/>
          <p:nvPr/>
        </p:nvSpPr>
        <p:spPr>
          <a:xfrm>
            <a:off x="1635034" y="6003052"/>
            <a:ext cx="7086600" cy="246221"/>
          </a:xfrm>
          <a:prstGeom prst="rect">
            <a:avLst/>
          </a:prstGeom>
        </p:spPr>
        <p:txBody>
          <a:bodyPr wrap="square">
            <a:spAutoFit/>
          </a:bodyPr>
          <a:lstStyle/>
          <a:p>
            <a:r>
              <a:rPr lang="en-US" sz="1000" b="1" dirty="0" smtClean="0"/>
              <a:t> </a:t>
            </a:r>
            <a:r>
              <a:rPr lang="pt-BR" sz="1000" dirty="0"/>
              <a:t>JAMA. </a:t>
            </a:r>
            <a:r>
              <a:rPr lang="pt-BR" sz="1000" b="1" dirty="0"/>
              <a:t>2020</a:t>
            </a:r>
            <a:r>
              <a:rPr lang="pt-BR" sz="1000" dirty="0"/>
              <a:t> Mar 27. doi: 10.1001/jama.</a:t>
            </a:r>
            <a:r>
              <a:rPr lang="pt-BR" sz="1000" b="1" dirty="0"/>
              <a:t>2020</a:t>
            </a:r>
            <a:r>
              <a:rPr lang="pt-BR" sz="1000" dirty="0"/>
              <a:t>.4783</a:t>
            </a:r>
            <a:r>
              <a:rPr lang="en-US" sz="1000" dirty="0"/>
              <a:t>. </a:t>
            </a:r>
            <a:r>
              <a:rPr lang="en-US" sz="1000" b="1" dirty="0"/>
              <a:t>Treatment of 5 Critically Ill Patients With COVID-19 With Convalescent Plasma</a:t>
            </a:r>
          </a:p>
        </p:txBody>
      </p:sp>
    </p:spTree>
    <p:extLst>
      <p:ext uri="{BB962C8B-B14F-4D97-AF65-F5344CB8AC3E}">
        <p14:creationId xmlns:p14="http://schemas.microsoft.com/office/powerpoint/2010/main" val="6537167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FDA Criteria For Convalescent </a:t>
            </a:r>
            <a:r>
              <a:rPr lang="en-US" dirty="0"/>
              <a:t>Plasma</a:t>
            </a:r>
            <a:r>
              <a:rPr lang="en-US" dirty="0" smtClean="0"/>
              <a:t> </a:t>
            </a:r>
            <a:endParaRPr lang="en-US" dirty="0"/>
          </a:p>
        </p:txBody>
      </p:sp>
      <p:sp>
        <p:nvSpPr>
          <p:cNvPr id="3" name="Content Placeholder 2"/>
          <p:cNvSpPr>
            <a:spLocks noGrp="1"/>
          </p:cNvSpPr>
          <p:nvPr>
            <p:ph idx="1"/>
          </p:nvPr>
        </p:nvSpPr>
        <p:spPr/>
        <p:txBody>
          <a:bodyPr>
            <a:normAutofit fontScale="70000" lnSpcReduction="20000"/>
          </a:bodyPr>
          <a:lstStyle/>
          <a:p>
            <a:r>
              <a:rPr lang="en-US" dirty="0"/>
              <a:t>Laboratory confirmed COVID-19</a:t>
            </a:r>
          </a:p>
          <a:p>
            <a:r>
              <a:rPr lang="en-US" dirty="0">
                <a:solidFill>
                  <a:srgbClr val="FF0000"/>
                </a:solidFill>
              </a:rPr>
              <a:t>Severe or immediately life-threatening COVID-19</a:t>
            </a:r>
            <a:r>
              <a:rPr lang="en-US" dirty="0"/>
              <a:t>, for example, </a:t>
            </a:r>
          </a:p>
          <a:p>
            <a:pPr lvl="1"/>
            <a:r>
              <a:rPr lang="en-US" dirty="0"/>
              <a:t>Severe disease is defined as one or more of the following: </a:t>
            </a:r>
          </a:p>
          <a:p>
            <a:pPr lvl="2"/>
            <a:r>
              <a:rPr lang="en-US" dirty="0"/>
              <a:t>shortness of breath (dyspnea),</a:t>
            </a:r>
          </a:p>
          <a:p>
            <a:pPr lvl="2"/>
            <a:r>
              <a:rPr lang="en-US" dirty="0"/>
              <a:t>respiratory frequency ≥ 30/min,</a:t>
            </a:r>
          </a:p>
          <a:p>
            <a:pPr lvl="2"/>
            <a:r>
              <a:rPr lang="en-US" dirty="0"/>
              <a:t>blood oxygen saturation ≤ 93%,</a:t>
            </a:r>
          </a:p>
          <a:p>
            <a:pPr lvl="2"/>
            <a:r>
              <a:rPr lang="en-US" dirty="0"/>
              <a:t>partial pressure of arterial oxygen to fraction of inspired oxygen ratio &lt; 300,</a:t>
            </a:r>
          </a:p>
          <a:p>
            <a:pPr lvl="2"/>
            <a:r>
              <a:rPr lang="en-US" dirty="0"/>
              <a:t>lung infiltrates &gt; 50% within 24 to 48 hours</a:t>
            </a:r>
          </a:p>
          <a:p>
            <a:pPr lvl="1"/>
            <a:r>
              <a:rPr lang="en-US" dirty="0"/>
              <a:t>Life-threatening disease is defined as one or more of the following: </a:t>
            </a:r>
          </a:p>
          <a:p>
            <a:pPr lvl="2"/>
            <a:r>
              <a:rPr lang="en-US" dirty="0"/>
              <a:t>respiratory failure,</a:t>
            </a:r>
          </a:p>
          <a:p>
            <a:pPr lvl="2"/>
            <a:r>
              <a:rPr lang="en-US" dirty="0"/>
              <a:t>septic shock,</a:t>
            </a:r>
          </a:p>
          <a:p>
            <a:pPr lvl="2"/>
            <a:r>
              <a:rPr lang="en-US" dirty="0"/>
              <a:t>multiple organ dysfunction or failure</a:t>
            </a:r>
          </a:p>
          <a:p>
            <a:r>
              <a:rPr lang="en-US" dirty="0"/>
              <a:t>Informed consent provided by the patient or healthcare proxy</a:t>
            </a:r>
            <a:r>
              <a:rPr lang="en-US" dirty="0" smtClean="0"/>
              <a:t>.</a:t>
            </a:r>
            <a:endParaRPr lang="en-US" dirty="0"/>
          </a:p>
        </p:txBody>
      </p:sp>
    </p:spTree>
    <p:extLst>
      <p:ext uri="{BB962C8B-B14F-4D97-AF65-F5344CB8AC3E}">
        <p14:creationId xmlns:p14="http://schemas.microsoft.com/office/powerpoint/2010/main" val="4990758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FDA Convalescent </a:t>
            </a:r>
            <a:r>
              <a:rPr lang="en-US" sz="3600" dirty="0"/>
              <a:t>Plasma </a:t>
            </a:r>
            <a:r>
              <a:rPr lang="en-US" sz="3600" dirty="0" smtClean="0"/>
              <a:t>Donor Eligibility</a:t>
            </a:r>
            <a:endParaRPr lang="en-US" sz="3600" dirty="0"/>
          </a:p>
        </p:txBody>
      </p:sp>
      <p:sp>
        <p:nvSpPr>
          <p:cNvPr id="3" name="Content Placeholder 2"/>
          <p:cNvSpPr>
            <a:spLocks noGrp="1"/>
          </p:cNvSpPr>
          <p:nvPr>
            <p:ph idx="1"/>
          </p:nvPr>
        </p:nvSpPr>
        <p:spPr>
          <a:xfrm>
            <a:off x="457200" y="1600200"/>
            <a:ext cx="5791200" cy="4800600"/>
          </a:xfrm>
        </p:spPr>
        <p:txBody>
          <a:bodyPr>
            <a:normAutofit fontScale="40000" lnSpcReduction="20000"/>
          </a:bodyPr>
          <a:lstStyle/>
          <a:p>
            <a:r>
              <a:rPr lang="en-US" dirty="0">
                <a:solidFill>
                  <a:srgbClr val="FF0000"/>
                </a:solidFill>
              </a:rPr>
              <a:t>Evidence of COVID-19 </a:t>
            </a:r>
            <a:r>
              <a:rPr lang="en-US" dirty="0"/>
              <a:t>documented by a laboratory test either by: </a:t>
            </a:r>
          </a:p>
          <a:p>
            <a:pPr lvl="1"/>
            <a:r>
              <a:rPr lang="en-US" dirty="0"/>
              <a:t>A diagnostic test (e.g., nasopharyngeal swab) at the time of </a:t>
            </a:r>
            <a:r>
              <a:rPr lang="en-US" dirty="0" smtClean="0"/>
              <a:t>illness</a:t>
            </a:r>
            <a:br>
              <a:rPr lang="en-US" dirty="0" smtClean="0"/>
            </a:br>
            <a:r>
              <a:rPr lang="en-US" dirty="0"/>
              <a:t/>
            </a:r>
            <a:br>
              <a:rPr lang="en-US" dirty="0"/>
            </a:br>
            <a:r>
              <a:rPr lang="en-US" dirty="0"/>
              <a:t>OR</a:t>
            </a:r>
            <a:br>
              <a:rPr lang="en-US" dirty="0"/>
            </a:br>
            <a:r>
              <a:rPr lang="en-US" dirty="0"/>
              <a:t> </a:t>
            </a:r>
          </a:p>
          <a:p>
            <a:pPr lvl="1"/>
            <a:r>
              <a:rPr lang="en-US" dirty="0"/>
              <a:t>a positive serological test for SARS-CoV-2 antibodies after recovery, if prior diagnostic testing was not performed at the time COVID-19 was suspected</a:t>
            </a:r>
            <a:r>
              <a:rPr lang="en-US" dirty="0" smtClean="0"/>
              <a:t>.</a:t>
            </a:r>
          </a:p>
          <a:p>
            <a:pPr marL="457200" lvl="1" indent="0">
              <a:buNone/>
            </a:pPr>
            <a:endParaRPr lang="en-US" dirty="0"/>
          </a:p>
          <a:p>
            <a:r>
              <a:rPr lang="en-US" dirty="0"/>
              <a:t>Either one of the following</a:t>
            </a:r>
            <a:br>
              <a:rPr lang="en-US" dirty="0"/>
            </a:br>
            <a:r>
              <a:rPr lang="en-US" dirty="0"/>
              <a:t>     1. Complete </a:t>
            </a:r>
            <a:r>
              <a:rPr lang="en-US" dirty="0">
                <a:solidFill>
                  <a:srgbClr val="FF0000"/>
                </a:solidFill>
              </a:rPr>
              <a:t>resolution of symptoms at least 28 days </a:t>
            </a:r>
            <a:r>
              <a:rPr lang="en-US" dirty="0"/>
              <a:t>prior to donation</a:t>
            </a:r>
            <a:br>
              <a:rPr lang="en-US" dirty="0"/>
            </a:br>
            <a:r>
              <a:rPr lang="en-US" dirty="0"/>
              <a:t/>
            </a:r>
            <a:br>
              <a:rPr lang="en-US" dirty="0"/>
            </a:br>
            <a:r>
              <a:rPr lang="en-US" dirty="0"/>
              <a:t>         OR</a:t>
            </a:r>
            <a:br>
              <a:rPr lang="en-US" dirty="0"/>
            </a:br>
            <a:r>
              <a:rPr lang="en-US" dirty="0"/>
              <a:t/>
            </a:r>
            <a:br>
              <a:rPr lang="en-US" dirty="0"/>
            </a:br>
            <a:r>
              <a:rPr lang="en-US" dirty="0"/>
              <a:t>     2. Complete </a:t>
            </a:r>
            <a:r>
              <a:rPr lang="en-US" dirty="0">
                <a:solidFill>
                  <a:srgbClr val="FF0000"/>
                </a:solidFill>
              </a:rPr>
              <a:t>resolution of symptoms at least 14 days </a:t>
            </a:r>
            <a:r>
              <a:rPr lang="en-US" dirty="0"/>
              <a:t>prior to donation, </a:t>
            </a:r>
            <a:r>
              <a:rPr lang="en-US" dirty="0" smtClean="0">
                <a:solidFill>
                  <a:srgbClr val="FF0000"/>
                </a:solidFill>
              </a:rPr>
              <a:t>AND Negative</a:t>
            </a:r>
            <a:r>
              <a:rPr lang="en-US" dirty="0" smtClean="0"/>
              <a:t> </a:t>
            </a:r>
            <a:r>
              <a:rPr lang="en-US" dirty="0"/>
              <a:t>results for COVID-19 either from </a:t>
            </a:r>
            <a:r>
              <a:rPr lang="en-US" dirty="0">
                <a:solidFill>
                  <a:srgbClr val="FF0000"/>
                </a:solidFill>
              </a:rPr>
              <a:t>one or more nasopharyngeal swab </a:t>
            </a:r>
            <a:r>
              <a:rPr lang="en-US" dirty="0"/>
              <a:t>specimens or by a molecular diagnostic test from blood</a:t>
            </a:r>
            <a:r>
              <a:rPr lang="en-US" dirty="0" smtClean="0"/>
              <a:t>.</a:t>
            </a:r>
          </a:p>
          <a:p>
            <a:pPr marL="0" indent="0">
              <a:buNone/>
            </a:pPr>
            <a:endParaRPr lang="en-US" dirty="0"/>
          </a:p>
          <a:p>
            <a:r>
              <a:rPr lang="en-US" dirty="0"/>
              <a:t>Male donors, or female donors who have not been pregnant, or female donors who have been tested since their most recent pregnancy and results interpreted as negative for HLA antibodies. </a:t>
            </a:r>
            <a:endParaRPr lang="en-US" dirty="0" smtClean="0"/>
          </a:p>
          <a:p>
            <a:pPr marL="0" indent="0">
              <a:buNone/>
            </a:pPr>
            <a:endParaRPr lang="en-US" dirty="0"/>
          </a:p>
          <a:p>
            <a:r>
              <a:rPr lang="en-US" dirty="0"/>
              <a:t>SARS-CoV-2 neutralizing antibody titers, if available </a:t>
            </a:r>
          </a:p>
          <a:p>
            <a:pPr lvl="1"/>
            <a:r>
              <a:rPr lang="en-US" dirty="0"/>
              <a:t>When measurement of neutralizing antibody titers is available, we recommend neutralizing </a:t>
            </a:r>
            <a:r>
              <a:rPr lang="en-US" dirty="0">
                <a:solidFill>
                  <a:srgbClr val="FF0000"/>
                </a:solidFill>
              </a:rPr>
              <a:t>antibody titers of at least 1:160. A titer of 1:80 may be considered acceptable </a:t>
            </a:r>
            <a:r>
              <a:rPr lang="en-US" dirty="0"/>
              <a:t>if an alternative matched unit is not available.</a:t>
            </a:r>
          </a:p>
          <a:p>
            <a:pPr lvl="1"/>
            <a:r>
              <a:rPr lang="en-US" dirty="0"/>
              <a:t>When measurement of neutralizing antibody titers is not available, consider storing a retention sample from the convalescent plasma donation for determining antibody titers at a later date.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600200"/>
            <a:ext cx="2381250" cy="2857500"/>
          </a:xfrm>
          <a:prstGeom prst="rect">
            <a:avLst/>
          </a:prstGeom>
        </p:spPr>
      </p:pic>
    </p:spTree>
    <p:extLst>
      <p:ext uri="{BB962C8B-B14F-4D97-AF65-F5344CB8AC3E}">
        <p14:creationId xmlns:p14="http://schemas.microsoft.com/office/powerpoint/2010/main" val="1814831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err="1" smtClean="0"/>
              <a:t>Tocilizumab</a:t>
            </a:r>
            <a:endParaRPr lang="en-US" dirty="0"/>
          </a:p>
        </p:txBody>
      </p:sp>
      <p:sp>
        <p:nvSpPr>
          <p:cNvPr id="4" name="Rectangle 3"/>
          <p:cNvSpPr/>
          <p:nvPr/>
        </p:nvSpPr>
        <p:spPr>
          <a:xfrm>
            <a:off x="648538" y="6172200"/>
            <a:ext cx="7763193" cy="369332"/>
          </a:xfrm>
          <a:prstGeom prst="rect">
            <a:avLst/>
          </a:prstGeom>
        </p:spPr>
        <p:txBody>
          <a:bodyPr wrap="square">
            <a:spAutoFit/>
          </a:bodyPr>
          <a:lstStyle/>
          <a:p>
            <a:r>
              <a:rPr lang="en-US" sz="900" dirty="0" err="1" smtClean="0">
                <a:hlinkClick r:id="rId2" tooltip="Clinical rheumatology."/>
              </a:rPr>
              <a:t>Clin</a:t>
            </a:r>
            <a:r>
              <a:rPr lang="en-US" sz="900" dirty="0" smtClean="0">
                <a:hlinkClick r:id="rId2" tooltip="Clinical rheumatology."/>
              </a:rPr>
              <a:t> </a:t>
            </a:r>
            <a:r>
              <a:rPr lang="en-US" sz="900" dirty="0" err="1" smtClean="0">
                <a:hlinkClick r:id="rId2" tooltip="Clinical rheumatology."/>
              </a:rPr>
              <a:t>Rheumatol</a:t>
            </a:r>
            <a:r>
              <a:rPr lang="en-US" sz="900" dirty="0" smtClean="0">
                <a:hlinkClick r:id="rId2" tooltip="Clinical rheumatology."/>
              </a:rPr>
              <a:t>.</a:t>
            </a:r>
            <a:r>
              <a:rPr lang="en-US" sz="900" dirty="0" smtClean="0"/>
              <a:t> 2020 Apr 10. </a:t>
            </a:r>
            <a:r>
              <a:rPr lang="en-US" sz="900" dirty="0" err="1" smtClean="0"/>
              <a:t>doi</a:t>
            </a:r>
            <a:r>
              <a:rPr lang="en-US" sz="900" dirty="0" smtClean="0"/>
              <a:t>: 10.1007/s10067-020-05073-9. </a:t>
            </a:r>
            <a:r>
              <a:rPr lang="en-US" sz="900" b="1" dirty="0" smtClean="0"/>
              <a:t>Rheumatologists' perspective on coronavirus disease 19 (COVID-19) and potential therapeutic targets</a:t>
            </a:r>
            <a:endParaRPr lang="en-US" sz="900" b="1" dirty="0"/>
          </a:p>
        </p:txBody>
      </p:sp>
      <p:sp>
        <p:nvSpPr>
          <p:cNvPr id="5" name="Rectangle 4"/>
          <p:cNvSpPr/>
          <p:nvPr/>
        </p:nvSpPr>
        <p:spPr>
          <a:xfrm>
            <a:off x="910634" y="5402759"/>
            <a:ext cx="7239000" cy="769441"/>
          </a:xfrm>
          <a:prstGeom prst="rect">
            <a:avLst/>
          </a:prstGeom>
        </p:spPr>
        <p:txBody>
          <a:bodyPr wrap="square">
            <a:spAutoFit/>
          </a:bodyPr>
          <a:lstStyle/>
          <a:p>
            <a:r>
              <a:rPr lang="en-US" sz="1100" dirty="0" smtClean="0"/>
              <a:t>Potential therapeutic targets for SARS-CoV-2 and COVID-19. AAK1–AP2-associated protein kinase 1; ACE–angiotensin-converting enzyme; ARB–angiotensin receptor blocker; COVID-19–coronavirus disease 19; CQ–</a:t>
            </a:r>
            <a:r>
              <a:rPr lang="en-US" sz="1100" dirty="0" err="1" smtClean="0"/>
              <a:t>chloroquine</a:t>
            </a:r>
            <a:r>
              <a:rPr lang="en-US" sz="1100" dirty="0" smtClean="0"/>
              <a:t>; HCQ–</a:t>
            </a:r>
            <a:r>
              <a:rPr lang="en-US" sz="1100" dirty="0" err="1" smtClean="0"/>
              <a:t>hydroxychloroquine</a:t>
            </a:r>
            <a:r>
              <a:rPr lang="en-US" sz="1100" dirty="0" smtClean="0"/>
              <a:t>; IL–interleukin; JAK–Janus kinase; SARS-CoV-2–severe acute respiratory syndrome coronavirus 2; TLR–toll-like receptor; TMPRSS2–serine protease enzyme</a:t>
            </a:r>
            <a:endParaRPr lang="en-US" sz="11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63" y="1066800"/>
            <a:ext cx="6973887"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759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Findings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Lymphopenia</a:t>
            </a:r>
            <a:endParaRPr lang="en-US" dirty="0"/>
          </a:p>
          <a:p>
            <a:r>
              <a:rPr lang="en-US" dirty="0" smtClean="0"/>
              <a:t>Elevated </a:t>
            </a:r>
            <a:r>
              <a:rPr lang="en-US" dirty="0"/>
              <a:t>liver enzymes</a:t>
            </a:r>
          </a:p>
          <a:p>
            <a:r>
              <a:rPr lang="en-US" dirty="0" smtClean="0"/>
              <a:t>Elevated </a:t>
            </a:r>
            <a:r>
              <a:rPr lang="en-US" dirty="0"/>
              <a:t>lactate dehydrogenase (LDH)</a:t>
            </a:r>
          </a:p>
          <a:p>
            <a:r>
              <a:rPr lang="en-US" dirty="0" smtClean="0"/>
              <a:t>Elevated </a:t>
            </a:r>
            <a:r>
              <a:rPr lang="en-US" dirty="0"/>
              <a:t>inflammatory markers (</a:t>
            </a:r>
            <a:r>
              <a:rPr lang="en-US" dirty="0" err="1"/>
              <a:t>eg</a:t>
            </a:r>
            <a:r>
              <a:rPr lang="en-US" dirty="0"/>
              <a:t>, C-reactive protein [CRP], ferritin)</a:t>
            </a:r>
          </a:p>
          <a:p>
            <a:r>
              <a:rPr lang="en-US" dirty="0" smtClean="0"/>
              <a:t>Elevated </a:t>
            </a:r>
            <a:r>
              <a:rPr lang="en-US" dirty="0"/>
              <a:t>D-dimer (&gt;1 mcg/mL)</a:t>
            </a:r>
          </a:p>
          <a:p>
            <a:r>
              <a:rPr lang="en-US" dirty="0" smtClean="0"/>
              <a:t>Elevated </a:t>
            </a:r>
            <a:r>
              <a:rPr lang="en-US" dirty="0"/>
              <a:t>prothrombin time (PT)</a:t>
            </a:r>
          </a:p>
          <a:p>
            <a:r>
              <a:rPr lang="en-US" dirty="0" smtClean="0"/>
              <a:t>Elevated </a:t>
            </a:r>
            <a:r>
              <a:rPr lang="en-US" dirty="0"/>
              <a:t>troponin </a:t>
            </a:r>
          </a:p>
          <a:p>
            <a:r>
              <a:rPr lang="en-US" dirty="0" smtClean="0"/>
              <a:t>Elevated CK</a:t>
            </a:r>
            <a:endParaRPr lang="en-US" dirty="0"/>
          </a:p>
          <a:p>
            <a:r>
              <a:rPr lang="en-US" dirty="0" smtClean="0"/>
              <a:t>Acute </a:t>
            </a:r>
            <a:r>
              <a:rPr lang="en-US" dirty="0"/>
              <a:t>kidney injury</a:t>
            </a:r>
          </a:p>
          <a:p>
            <a:endParaRPr lang="en-US" dirty="0"/>
          </a:p>
        </p:txBody>
      </p:sp>
    </p:spTree>
    <p:extLst>
      <p:ext uri="{BB962C8B-B14F-4D97-AF65-F5344CB8AC3E}">
        <p14:creationId xmlns:p14="http://schemas.microsoft.com/office/powerpoint/2010/main" val="7734426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Tocilizumab</a:t>
            </a:r>
            <a:endParaRPr lang="en-US" dirty="0"/>
          </a:p>
        </p:txBody>
      </p:sp>
      <p:sp>
        <p:nvSpPr>
          <p:cNvPr id="3" name="Content Placeholder 2"/>
          <p:cNvSpPr>
            <a:spLocks noGrp="1"/>
          </p:cNvSpPr>
          <p:nvPr>
            <p:ph idx="1"/>
          </p:nvPr>
        </p:nvSpPr>
        <p:spPr>
          <a:xfrm>
            <a:off x="457200" y="1600200"/>
            <a:ext cx="5867400" cy="4343399"/>
          </a:xfrm>
        </p:spPr>
        <p:txBody>
          <a:bodyPr>
            <a:normAutofit fontScale="40000" lnSpcReduction="20000"/>
          </a:bodyPr>
          <a:lstStyle/>
          <a:p>
            <a:r>
              <a:rPr lang="en-US" dirty="0" smtClean="0">
                <a:solidFill>
                  <a:srgbClr val="FF0000"/>
                </a:solidFill>
                <a:effectLst/>
              </a:rPr>
              <a:t>monoclonal antibody against interleukin‐6</a:t>
            </a:r>
            <a:r>
              <a:rPr lang="en-US" dirty="0" smtClean="0">
                <a:effectLst/>
              </a:rPr>
              <a:t> (IL‐6)</a:t>
            </a:r>
          </a:p>
          <a:p>
            <a:r>
              <a:rPr lang="en-US" b="1" dirty="0" err="1" smtClean="0">
                <a:effectLst/>
              </a:rPr>
              <a:t>Tocilizumab</a:t>
            </a:r>
            <a:r>
              <a:rPr lang="en-US" b="1" dirty="0" smtClean="0">
                <a:effectLst/>
              </a:rPr>
              <a:t> treatment in COVID‐19: a single center experience [20]</a:t>
            </a:r>
            <a:endParaRPr lang="en-US" dirty="0" smtClean="0">
              <a:effectLst/>
            </a:endParaRPr>
          </a:p>
          <a:p>
            <a:r>
              <a:rPr lang="en-US" dirty="0" smtClean="0">
                <a:effectLst/>
              </a:rPr>
              <a:t>Totally 15 patients with COVID‐19 were included in this study. </a:t>
            </a:r>
          </a:p>
          <a:p>
            <a:r>
              <a:rPr lang="en-US" dirty="0" smtClean="0">
                <a:effectLst/>
              </a:rPr>
              <a:t>2 of them were moderately ill, 6 were seriously ill and 7 were critically ill. </a:t>
            </a:r>
          </a:p>
          <a:p>
            <a:r>
              <a:rPr lang="en-US" dirty="0"/>
              <a:t>Elevated IL‐6 is the indication for TCZ use in COVID‐19. The levels of </a:t>
            </a:r>
            <a:r>
              <a:rPr lang="en-US" dirty="0">
                <a:solidFill>
                  <a:srgbClr val="FF0000"/>
                </a:solidFill>
              </a:rPr>
              <a:t>IL‐6 before TCZ </a:t>
            </a:r>
            <a:r>
              <a:rPr lang="en-US" dirty="0"/>
              <a:t>administration ranged from </a:t>
            </a:r>
            <a:r>
              <a:rPr lang="en-US" dirty="0">
                <a:solidFill>
                  <a:srgbClr val="FF0000"/>
                </a:solidFill>
              </a:rPr>
              <a:t>16.4 to 627.1 </a:t>
            </a:r>
            <a:r>
              <a:rPr lang="en-US" dirty="0" err="1">
                <a:solidFill>
                  <a:srgbClr val="FF0000"/>
                </a:solidFill>
              </a:rPr>
              <a:t>pg</a:t>
            </a:r>
            <a:r>
              <a:rPr lang="en-US" dirty="0">
                <a:solidFill>
                  <a:srgbClr val="FF0000"/>
                </a:solidFill>
              </a:rPr>
              <a:t>/mL </a:t>
            </a:r>
            <a:endParaRPr lang="en-US" dirty="0" smtClean="0">
              <a:solidFill>
                <a:srgbClr val="FF0000"/>
              </a:solidFill>
              <a:effectLst/>
            </a:endParaRPr>
          </a:p>
          <a:p>
            <a:r>
              <a:rPr lang="en-US" dirty="0" smtClean="0">
                <a:effectLst/>
              </a:rPr>
              <a:t>The TCZ was used in combination with methylprednisolone (MP) in 8 patients. </a:t>
            </a:r>
          </a:p>
          <a:p>
            <a:r>
              <a:rPr lang="en-US" dirty="0" smtClean="0">
                <a:effectLst/>
              </a:rPr>
              <a:t>5 patients received the TCZ administration twice or more. </a:t>
            </a:r>
          </a:p>
          <a:p>
            <a:r>
              <a:rPr lang="en-US" dirty="0" smtClean="0">
                <a:solidFill>
                  <a:srgbClr val="FF0000"/>
                </a:solidFill>
              </a:rPr>
              <a:t>Repeated </a:t>
            </a:r>
            <a:r>
              <a:rPr lang="en-US" dirty="0">
                <a:solidFill>
                  <a:srgbClr val="FF0000"/>
                </a:solidFill>
              </a:rPr>
              <a:t>doses </a:t>
            </a:r>
            <a:r>
              <a:rPr lang="en-US" dirty="0"/>
              <a:t>(even repeated with a lower dose) of TCZ </a:t>
            </a:r>
            <a:r>
              <a:rPr lang="en-US" dirty="0">
                <a:solidFill>
                  <a:srgbClr val="FF0000"/>
                </a:solidFill>
              </a:rPr>
              <a:t>might improve </a:t>
            </a:r>
            <a:r>
              <a:rPr lang="en-US" dirty="0"/>
              <a:t>the </a:t>
            </a:r>
            <a:r>
              <a:rPr lang="en-US" dirty="0">
                <a:solidFill>
                  <a:srgbClr val="FF0000"/>
                </a:solidFill>
              </a:rPr>
              <a:t>condition of critically ill patients</a:t>
            </a:r>
            <a:r>
              <a:rPr lang="en-US" dirty="0"/>
              <a:t>.</a:t>
            </a:r>
            <a:endParaRPr lang="en-US" dirty="0" smtClean="0">
              <a:effectLst/>
            </a:endParaRPr>
          </a:p>
          <a:p>
            <a:r>
              <a:rPr lang="en-US" dirty="0" smtClean="0">
                <a:effectLst/>
              </a:rPr>
              <a:t>Although TCZ treatment ameliorated the increased CRP in all patients rapidly, for the 4 critically ill patients who received only single dose of TCZ, 3 of them (No. 1, 2, and 3) still dead and the CRP level in the rest 1 patient (No. 7) failed to return to normal range with a clinical outcome of disease aggravation. </a:t>
            </a:r>
          </a:p>
          <a:p>
            <a:r>
              <a:rPr lang="en-US" dirty="0" smtClean="0">
                <a:effectLst/>
              </a:rPr>
              <a:t>Serum IL‐6 level tended to further spiked firstly and then decreased after TCZ therapy in 10 patients. </a:t>
            </a:r>
          </a:p>
          <a:p>
            <a:r>
              <a:rPr lang="en-US" dirty="0" smtClean="0">
                <a:solidFill>
                  <a:srgbClr val="FF0000"/>
                </a:solidFill>
                <a:effectLst/>
              </a:rPr>
              <a:t>A persistent and dramatic increase of IL‐6 was observed in these 4 patients who failed treatment</a:t>
            </a:r>
            <a:r>
              <a:rPr lang="en-US" dirty="0" smtClean="0">
                <a:effectLst/>
              </a:rPr>
              <a: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4800600"/>
            <a:ext cx="2405063" cy="1524000"/>
          </a:xfrm>
          <a:prstGeom prst="rect">
            <a:avLst/>
          </a:prstGeom>
        </p:spPr>
      </p:pic>
    </p:spTree>
    <p:extLst>
      <p:ext uri="{BB962C8B-B14F-4D97-AF65-F5344CB8AC3E}">
        <p14:creationId xmlns:p14="http://schemas.microsoft.com/office/powerpoint/2010/main" val="4512194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Tocilizumab</a:t>
            </a:r>
            <a:endParaRPr lang="en-US" dirty="0"/>
          </a:p>
        </p:txBody>
      </p:sp>
      <p:sp>
        <p:nvSpPr>
          <p:cNvPr id="3" name="Content Placeholder 2"/>
          <p:cNvSpPr>
            <a:spLocks noGrp="1"/>
          </p:cNvSpPr>
          <p:nvPr>
            <p:ph idx="1"/>
          </p:nvPr>
        </p:nvSpPr>
        <p:spPr/>
        <p:txBody>
          <a:bodyPr/>
          <a:lstStyle/>
          <a:p>
            <a:r>
              <a:rPr lang="en-US" dirty="0" smtClean="0"/>
              <a:t>Does not seem to be very promising</a:t>
            </a:r>
          </a:p>
          <a:p>
            <a:r>
              <a:rPr lang="en-US" dirty="0" smtClean="0"/>
              <a:t>Need to have elevated IL 6  </a:t>
            </a:r>
          </a:p>
          <a:p>
            <a:r>
              <a:rPr lang="en-US" dirty="0" smtClean="0"/>
              <a:t>May consider to use in patient with moderate to severe disease. May not work well on critically ill patients. </a:t>
            </a:r>
          </a:p>
          <a:p>
            <a:r>
              <a:rPr lang="en-US" dirty="0" smtClean="0"/>
              <a:t>If IL 6 does not drop, this may indicating failure of the medication.</a:t>
            </a:r>
            <a:endParaRPr lang="en-US" dirty="0"/>
          </a:p>
        </p:txBody>
      </p:sp>
    </p:spTree>
    <p:extLst>
      <p:ext uri="{BB962C8B-B14F-4D97-AF65-F5344CB8AC3E}">
        <p14:creationId xmlns:p14="http://schemas.microsoft.com/office/powerpoint/2010/main" val="12116251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Tocilizumab</a:t>
            </a:r>
          </a:p>
        </p:txBody>
      </p:sp>
      <p:sp>
        <p:nvSpPr>
          <p:cNvPr id="3" name="Content Placeholder 2"/>
          <p:cNvSpPr>
            <a:spLocks noGrp="1"/>
          </p:cNvSpPr>
          <p:nvPr>
            <p:ph idx="1"/>
          </p:nvPr>
        </p:nvSpPr>
        <p:spPr/>
        <p:txBody>
          <a:bodyPr/>
          <a:lstStyle/>
          <a:p>
            <a:r>
              <a:rPr lang="en-US" dirty="0" smtClean="0"/>
              <a:t>NIH Recommendation</a:t>
            </a:r>
          </a:p>
          <a:p>
            <a:r>
              <a:rPr lang="en-US" dirty="0" smtClean="0"/>
              <a:t>4-8mg/kg IV x 1. </a:t>
            </a:r>
          </a:p>
          <a:p>
            <a:r>
              <a:rPr lang="en-US" dirty="0" smtClean="0"/>
              <a:t>Then give the same dose </a:t>
            </a:r>
            <a:r>
              <a:rPr lang="en-US" dirty="0"/>
              <a:t> </a:t>
            </a:r>
            <a:r>
              <a:rPr lang="en-US" dirty="0" smtClean="0"/>
              <a:t>&gt;/=12 </a:t>
            </a:r>
            <a:r>
              <a:rPr lang="en-US" dirty="0" err="1" smtClean="0"/>
              <a:t>hr</a:t>
            </a:r>
            <a:r>
              <a:rPr lang="en-US" dirty="0" smtClean="0"/>
              <a:t> if fever persists.  </a:t>
            </a:r>
          </a:p>
          <a:p>
            <a:r>
              <a:rPr lang="en-US" dirty="0" smtClean="0"/>
              <a:t>Usual dose 400mg, maximal 800mg</a:t>
            </a:r>
          </a:p>
          <a:p>
            <a:endParaRPr lang="en-US" dirty="0"/>
          </a:p>
        </p:txBody>
      </p:sp>
    </p:spTree>
    <p:extLst>
      <p:ext uri="{BB962C8B-B14F-4D97-AF65-F5344CB8AC3E}">
        <p14:creationId xmlns:p14="http://schemas.microsoft.com/office/powerpoint/2010/main" val="6498654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IVIG</a:t>
            </a:r>
            <a:endParaRPr lang="en-US" dirty="0"/>
          </a:p>
        </p:txBody>
      </p:sp>
      <p:sp>
        <p:nvSpPr>
          <p:cNvPr id="3" name="Content Placeholder 2"/>
          <p:cNvSpPr>
            <a:spLocks noGrp="1"/>
          </p:cNvSpPr>
          <p:nvPr>
            <p:ph idx="1"/>
          </p:nvPr>
        </p:nvSpPr>
        <p:spPr/>
        <p:txBody>
          <a:bodyPr/>
          <a:lstStyle/>
          <a:p>
            <a:r>
              <a:rPr lang="en-US" dirty="0" smtClean="0"/>
              <a:t>No data</a:t>
            </a:r>
          </a:p>
          <a:p>
            <a:r>
              <a:rPr lang="en-US" dirty="0" smtClean="0"/>
              <a:t>May consider if IgG &lt; 400</a:t>
            </a:r>
            <a:endParaRPr lang="en-US" dirty="0"/>
          </a:p>
        </p:txBody>
      </p:sp>
    </p:spTree>
    <p:extLst>
      <p:ext uri="{BB962C8B-B14F-4D97-AF65-F5344CB8AC3E}">
        <p14:creationId xmlns:p14="http://schemas.microsoft.com/office/powerpoint/2010/main" val="40028026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Lopinavir</a:t>
            </a:r>
            <a:r>
              <a:rPr lang="en-US" dirty="0" smtClean="0"/>
              <a:t>/Ritonavir (</a:t>
            </a:r>
            <a:r>
              <a:rPr lang="en-US" dirty="0" err="1" smtClean="0"/>
              <a:t>Kaletra</a:t>
            </a:r>
            <a:r>
              <a:rPr lang="en-US" dirty="0" smtClean="0"/>
              <a:t>)</a:t>
            </a:r>
            <a:br>
              <a:rPr lang="en-US" dirty="0" smtClean="0"/>
            </a:br>
            <a:r>
              <a:rPr lang="en-US" dirty="0" smtClean="0"/>
              <a:t>We Do Not Use It</a:t>
            </a:r>
            <a:endParaRPr lang="en-US" dirty="0"/>
          </a:p>
        </p:txBody>
      </p:sp>
      <p:sp>
        <p:nvSpPr>
          <p:cNvPr id="3" name="Content Placeholder 2"/>
          <p:cNvSpPr>
            <a:spLocks noGrp="1"/>
          </p:cNvSpPr>
          <p:nvPr>
            <p:ph idx="1"/>
          </p:nvPr>
        </p:nvSpPr>
        <p:spPr/>
        <p:txBody>
          <a:bodyPr/>
          <a:lstStyle/>
          <a:p>
            <a:r>
              <a:rPr lang="en-US" b="1" dirty="0" smtClean="0"/>
              <a:t>A Trial of </a:t>
            </a:r>
            <a:r>
              <a:rPr lang="en-US" b="1" dirty="0" err="1" smtClean="0"/>
              <a:t>Lopinavir</a:t>
            </a:r>
            <a:r>
              <a:rPr lang="en-US" b="1" dirty="0" smtClean="0"/>
              <a:t>–Ritonavir in Adults Hospitalized with Severe Covid-19 [18]</a:t>
            </a:r>
          </a:p>
          <a:p>
            <a:r>
              <a:rPr lang="en-US" dirty="0" smtClean="0">
                <a:effectLst/>
              </a:rPr>
              <a:t>A </a:t>
            </a:r>
            <a:r>
              <a:rPr lang="en-US" dirty="0" smtClean="0">
                <a:solidFill>
                  <a:srgbClr val="FF0000"/>
                </a:solidFill>
                <a:effectLst/>
              </a:rPr>
              <a:t>randomized, controlled, open-label trial </a:t>
            </a:r>
          </a:p>
          <a:p>
            <a:r>
              <a:rPr lang="en-US" dirty="0" smtClean="0">
                <a:solidFill>
                  <a:srgbClr val="FF0000"/>
                </a:solidFill>
                <a:effectLst/>
              </a:rPr>
              <a:t>NEJM 3/18/2020.</a:t>
            </a:r>
          </a:p>
          <a:p>
            <a:r>
              <a:rPr lang="en-US" dirty="0" err="1" smtClean="0">
                <a:effectLst/>
              </a:rPr>
              <a:t>lopinavir</a:t>
            </a:r>
            <a:r>
              <a:rPr lang="en-US" dirty="0" smtClean="0">
                <a:effectLst/>
              </a:rPr>
              <a:t>–ritonavir treatment did not significantly accelerate clinical improvement, reduce mortality, or diminish throat viral RNA detectability in patients with serious Covid-19. </a:t>
            </a:r>
            <a:endParaRPr lang="en-US" dirty="0"/>
          </a:p>
        </p:txBody>
      </p:sp>
      <p:sp>
        <p:nvSpPr>
          <p:cNvPr id="4" name="Rectangle 3"/>
          <p:cNvSpPr/>
          <p:nvPr/>
        </p:nvSpPr>
        <p:spPr>
          <a:xfrm>
            <a:off x="3048000" y="6110406"/>
            <a:ext cx="5334000" cy="369332"/>
          </a:xfrm>
          <a:prstGeom prst="rect">
            <a:avLst/>
          </a:prstGeom>
        </p:spPr>
        <p:txBody>
          <a:bodyPr wrap="square">
            <a:spAutoFit/>
          </a:bodyPr>
          <a:lstStyle/>
          <a:p>
            <a:r>
              <a:rPr lang="en-US" dirty="0"/>
              <a:t> </a:t>
            </a:r>
            <a:r>
              <a:rPr lang="en-US" sz="1000" b="1" dirty="0"/>
              <a:t>A Trial of </a:t>
            </a:r>
            <a:r>
              <a:rPr lang="en-US" sz="1000" b="1" dirty="0" err="1"/>
              <a:t>Lopinavir</a:t>
            </a:r>
            <a:r>
              <a:rPr lang="en-US" sz="1000" b="1" dirty="0"/>
              <a:t>–Ritonavir in Adults Hospitalized with Severe Covid-19, NEJM, </a:t>
            </a:r>
            <a:r>
              <a:rPr lang="en-US" sz="1000" dirty="0"/>
              <a:t>March 18, 2020</a:t>
            </a:r>
          </a:p>
        </p:txBody>
      </p:sp>
    </p:spTree>
    <p:extLst>
      <p:ext uri="{BB962C8B-B14F-4D97-AF65-F5344CB8AC3E}">
        <p14:creationId xmlns:p14="http://schemas.microsoft.com/office/powerpoint/2010/main" val="28569321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Remdesivir</a:t>
            </a:r>
            <a:endParaRPr lang="en-US" dirty="0"/>
          </a:p>
        </p:txBody>
      </p:sp>
      <p:sp>
        <p:nvSpPr>
          <p:cNvPr id="3" name="Content Placeholder 2"/>
          <p:cNvSpPr>
            <a:spLocks noGrp="1"/>
          </p:cNvSpPr>
          <p:nvPr>
            <p:ph idx="1"/>
          </p:nvPr>
        </p:nvSpPr>
        <p:spPr>
          <a:xfrm>
            <a:off x="457200" y="1981200"/>
            <a:ext cx="5943600" cy="4144963"/>
          </a:xfrm>
        </p:spPr>
        <p:txBody>
          <a:bodyPr>
            <a:normAutofit fontScale="77500" lnSpcReduction="20000"/>
          </a:bodyPr>
          <a:lstStyle/>
          <a:p>
            <a:r>
              <a:rPr lang="en-US" dirty="0" err="1" smtClean="0">
                <a:effectLst/>
              </a:rPr>
              <a:t>Remdesivir</a:t>
            </a:r>
            <a:r>
              <a:rPr lang="en-US" dirty="0" smtClean="0">
                <a:effectLst/>
              </a:rPr>
              <a:t> (</a:t>
            </a:r>
            <a:r>
              <a:rPr lang="en-US" dirty="0" smtClean="0">
                <a:solidFill>
                  <a:srgbClr val="FF0000"/>
                </a:solidFill>
                <a:effectLst/>
              </a:rPr>
              <a:t>Gilead Science</a:t>
            </a:r>
            <a:r>
              <a:rPr lang="en-US" dirty="0" smtClean="0">
                <a:effectLst/>
              </a:rPr>
              <a:t>) is a prodrug of a nucleotide (adenosine) analogue that is intracellularly metabolized to an analogue of adenosine triphosphate that inhibits viral RNA polymerases</a:t>
            </a:r>
            <a:endParaRPr lang="en-US" dirty="0" smtClean="0"/>
          </a:p>
          <a:p>
            <a:r>
              <a:rPr lang="en-US" dirty="0" smtClean="0"/>
              <a:t>It incorporates into nascent viral RNA chains and results in pre-mature termination</a:t>
            </a:r>
          </a:p>
          <a:p>
            <a:r>
              <a:rPr lang="en-US" dirty="0" smtClean="0"/>
              <a:t>It is a </a:t>
            </a:r>
            <a:r>
              <a:rPr lang="en-US" dirty="0" smtClean="0">
                <a:solidFill>
                  <a:srgbClr val="FF0000"/>
                </a:solidFill>
              </a:rPr>
              <a:t>IV medication</a:t>
            </a:r>
          </a:p>
          <a:p>
            <a:r>
              <a:rPr lang="en-US" dirty="0"/>
              <a:t>Gilead Sciences began </a:t>
            </a:r>
            <a:r>
              <a:rPr lang="en-US" dirty="0">
                <a:solidFill>
                  <a:srgbClr val="FF0000"/>
                </a:solidFill>
              </a:rPr>
              <a:t>accepting requests </a:t>
            </a:r>
            <a:r>
              <a:rPr lang="en-US" dirty="0"/>
              <a:t>from clinicians </a:t>
            </a:r>
            <a:r>
              <a:rPr lang="en-US" dirty="0">
                <a:solidFill>
                  <a:srgbClr val="FF0000"/>
                </a:solidFill>
              </a:rPr>
              <a:t>for</a:t>
            </a:r>
            <a:r>
              <a:rPr lang="en-US" dirty="0"/>
              <a:t> </a:t>
            </a:r>
            <a:r>
              <a:rPr lang="en-US" dirty="0">
                <a:solidFill>
                  <a:srgbClr val="FF0000"/>
                </a:solidFill>
              </a:rPr>
              <a:t>compassionate use </a:t>
            </a:r>
            <a:r>
              <a:rPr lang="en-US" dirty="0"/>
              <a:t>of </a:t>
            </a:r>
            <a:r>
              <a:rPr lang="en-US" dirty="0" err="1"/>
              <a:t>remdesivir</a:t>
            </a:r>
            <a:r>
              <a:rPr lang="en-US" dirty="0"/>
              <a:t> </a:t>
            </a:r>
            <a:r>
              <a:rPr lang="en-US" dirty="0">
                <a:solidFill>
                  <a:srgbClr val="FF0000"/>
                </a:solidFill>
              </a:rPr>
              <a:t>on January 25, </a:t>
            </a:r>
            <a:r>
              <a:rPr lang="en-US" dirty="0" smtClean="0">
                <a:solidFill>
                  <a:srgbClr val="FF0000"/>
                </a:solidFill>
              </a:rPr>
              <a:t>2020</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0394" y="2057400"/>
            <a:ext cx="2540000" cy="1905000"/>
          </a:xfrm>
          <a:prstGeom prst="rect">
            <a:avLst/>
          </a:prstGeom>
        </p:spPr>
      </p:pic>
    </p:spTree>
    <p:extLst>
      <p:ext uri="{BB962C8B-B14F-4D97-AF65-F5344CB8AC3E}">
        <p14:creationId xmlns:p14="http://schemas.microsoft.com/office/powerpoint/2010/main" val="24401501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Remdesivir</a:t>
            </a:r>
            <a:endParaRPr lang="en-US" dirty="0"/>
          </a:p>
        </p:txBody>
      </p:sp>
      <p:sp>
        <p:nvSpPr>
          <p:cNvPr id="3" name="Content Placeholder 2"/>
          <p:cNvSpPr>
            <a:spLocks noGrp="1"/>
          </p:cNvSpPr>
          <p:nvPr>
            <p:ph idx="1"/>
          </p:nvPr>
        </p:nvSpPr>
        <p:spPr>
          <a:xfrm>
            <a:off x="457200" y="1600201"/>
            <a:ext cx="8229600" cy="4114800"/>
          </a:xfrm>
        </p:spPr>
        <p:txBody>
          <a:bodyPr>
            <a:normAutofit fontScale="77500" lnSpcReduction="20000"/>
          </a:bodyPr>
          <a:lstStyle/>
          <a:p>
            <a:r>
              <a:rPr lang="en-US" dirty="0" smtClean="0"/>
              <a:t>3/5 </a:t>
            </a:r>
            <a:r>
              <a:rPr lang="en-US" dirty="0" smtClean="0"/>
              <a:t>NEJM reported the first case who was treated with </a:t>
            </a:r>
            <a:r>
              <a:rPr lang="en-US" dirty="0" err="1" smtClean="0"/>
              <a:t>Remdesivir</a:t>
            </a:r>
            <a:r>
              <a:rPr lang="en-US" dirty="0" smtClean="0"/>
              <a:t>. [16]</a:t>
            </a:r>
          </a:p>
          <a:p>
            <a:pPr lvl="1"/>
            <a:r>
              <a:rPr lang="en-US" dirty="0" smtClean="0"/>
              <a:t>1/19 a 35 y/o man from China was seen in University of Washington ER. He was DC home with isolation and active monitoring. </a:t>
            </a:r>
          </a:p>
          <a:p>
            <a:pPr lvl="1"/>
            <a:r>
              <a:rPr lang="en-US" dirty="0" smtClean="0"/>
              <a:t>1/20 he was found to be positive and he was  admitted.</a:t>
            </a:r>
          </a:p>
          <a:p>
            <a:pPr lvl="1"/>
            <a:r>
              <a:rPr lang="en-US" dirty="0" smtClean="0">
                <a:solidFill>
                  <a:srgbClr val="FF0000"/>
                </a:solidFill>
              </a:rPr>
              <a:t>O2 2L on hospital day 5 </a:t>
            </a:r>
            <a:r>
              <a:rPr lang="en-US" dirty="0" smtClean="0"/>
              <a:t>and CXR showed LLL infiltrate. </a:t>
            </a:r>
            <a:r>
              <a:rPr lang="en-US" dirty="0" err="1" smtClean="0"/>
              <a:t>Vanco</a:t>
            </a:r>
            <a:r>
              <a:rPr lang="en-US" dirty="0" smtClean="0"/>
              <a:t> and </a:t>
            </a:r>
            <a:r>
              <a:rPr lang="en-US" dirty="0" err="1" smtClean="0"/>
              <a:t>cefepime</a:t>
            </a:r>
            <a:r>
              <a:rPr lang="en-US" dirty="0" smtClean="0"/>
              <a:t> started. </a:t>
            </a:r>
          </a:p>
          <a:p>
            <a:pPr lvl="1"/>
            <a:r>
              <a:rPr lang="en-US" dirty="0" smtClean="0"/>
              <a:t>CXR on hospital day 6 (illness day 9) started to showed atypical pneumonia. </a:t>
            </a:r>
          </a:p>
          <a:p>
            <a:pPr lvl="1"/>
            <a:r>
              <a:rPr lang="en-US" dirty="0" smtClean="0">
                <a:solidFill>
                  <a:srgbClr val="FF0000"/>
                </a:solidFill>
              </a:rPr>
              <a:t>Hospital day 7 started </a:t>
            </a:r>
            <a:r>
              <a:rPr lang="en-US" dirty="0" err="1" smtClean="0">
                <a:solidFill>
                  <a:srgbClr val="FF0000"/>
                </a:solidFill>
              </a:rPr>
              <a:t>Remdesivir</a:t>
            </a:r>
            <a:r>
              <a:rPr lang="en-US" dirty="0" smtClean="0">
                <a:solidFill>
                  <a:srgbClr val="FF0000"/>
                </a:solidFill>
              </a:rPr>
              <a:t> </a:t>
            </a:r>
            <a:r>
              <a:rPr lang="en-US" dirty="0" smtClean="0"/>
              <a:t>and </a:t>
            </a:r>
            <a:r>
              <a:rPr lang="en-US" dirty="0" err="1" smtClean="0"/>
              <a:t>Vanco</a:t>
            </a:r>
            <a:r>
              <a:rPr lang="en-US" dirty="0" smtClean="0"/>
              <a:t>/</a:t>
            </a:r>
            <a:r>
              <a:rPr lang="en-US" dirty="0" err="1" smtClean="0"/>
              <a:t>cefepime</a:t>
            </a:r>
            <a:r>
              <a:rPr lang="en-US" dirty="0" smtClean="0"/>
              <a:t> </a:t>
            </a:r>
            <a:r>
              <a:rPr lang="en-US" dirty="0" err="1" smtClean="0"/>
              <a:t>DC’ed</a:t>
            </a:r>
            <a:r>
              <a:rPr lang="en-US" dirty="0" smtClean="0"/>
              <a:t>. </a:t>
            </a:r>
          </a:p>
          <a:p>
            <a:pPr lvl="1"/>
            <a:r>
              <a:rPr lang="en-US" dirty="0" smtClean="0">
                <a:solidFill>
                  <a:srgbClr val="FF0000"/>
                </a:solidFill>
              </a:rPr>
              <a:t>Day 8 </a:t>
            </a:r>
            <a:r>
              <a:rPr lang="en-US" dirty="0" smtClean="0"/>
              <a:t>physical exam showed no </a:t>
            </a:r>
            <a:r>
              <a:rPr lang="en-US" dirty="0" err="1" smtClean="0"/>
              <a:t>rales</a:t>
            </a:r>
            <a:r>
              <a:rPr lang="en-US" dirty="0" smtClean="0"/>
              <a:t>. </a:t>
            </a:r>
            <a:r>
              <a:rPr lang="en-US" dirty="0" smtClean="0">
                <a:solidFill>
                  <a:srgbClr val="FF0000"/>
                </a:solidFill>
              </a:rPr>
              <a:t>No longer required O2</a:t>
            </a:r>
            <a:r>
              <a:rPr lang="en-US" dirty="0" smtClean="0"/>
              <a:t>. Clinical symptoms improved. </a:t>
            </a:r>
          </a:p>
          <a:p>
            <a:endParaRPr lang="en-US" dirty="0" smtClean="0"/>
          </a:p>
          <a:p>
            <a:endParaRPr lang="en-US" dirty="0"/>
          </a:p>
        </p:txBody>
      </p:sp>
      <p:sp>
        <p:nvSpPr>
          <p:cNvPr id="4" name="Rectangle 3"/>
          <p:cNvSpPr/>
          <p:nvPr/>
        </p:nvSpPr>
        <p:spPr>
          <a:xfrm>
            <a:off x="4343400" y="6019800"/>
            <a:ext cx="2872902" cy="276999"/>
          </a:xfrm>
          <a:prstGeom prst="rect">
            <a:avLst/>
          </a:prstGeom>
        </p:spPr>
        <p:txBody>
          <a:bodyPr wrap="none">
            <a:spAutoFit/>
          </a:bodyPr>
          <a:lstStyle/>
          <a:p>
            <a:r>
              <a:rPr lang="en-US" sz="1200" dirty="0">
                <a:hlinkClick r:id="rId2" tooltip="The New England journal of medicine."/>
              </a:rPr>
              <a:t>N </a:t>
            </a:r>
            <a:r>
              <a:rPr lang="en-US" sz="1200" dirty="0" err="1">
                <a:hlinkClick r:id="rId2" tooltip="The New England journal of medicine."/>
              </a:rPr>
              <a:t>Engl</a:t>
            </a:r>
            <a:r>
              <a:rPr lang="en-US" sz="1200" dirty="0">
                <a:hlinkClick r:id="rId2" tooltip="The New England journal of medicine."/>
              </a:rPr>
              <a:t> J Med.</a:t>
            </a:r>
            <a:r>
              <a:rPr lang="en-US" sz="1200" dirty="0"/>
              <a:t> 2020 Mar 5;382(10):929-936</a:t>
            </a:r>
          </a:p>
        </p:txBody>
      </p:sp>
    </p:spTree>
    <p:extLst>
      <p:ext uri="{BB962C8B-B14F-4D97-AF65-F5344CB8AC3E}">
        <p14:creationId xmlns:p14="http://schemas.microsoft.com/office/powerpoint/2010/main" val="35981080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Remdesivir</a:t>
            </a:r>
            <a:endParaRPr lang="en-US" dirty="0"/>
          </a:p>
        </p:txBody>
      </p:sp>
      <p:sp>
        <p:nvSpPr>
          <p:cNvPr id="3" name="Content Placeholder 2"/>
          <p:cNvSpPr>
            <a:spLocks noGrp="1"/>
          </p:cNvSpPr>
          <p:nvPr>
            <p:ph idx="1"/>
          </p:nvPr>
        </p:nvSpPr>
        <p:spPr>
          <a:xfrm>
            <a:off x="457200" y="1600201"/>
            <a:ext cx="8229600" cy="4038600"/>
          </a:xfrm>
        </p:spPr>
        <p:txBody>
          <a:bodyPr/>
          <a:lstStyle/>
          <a:p>
            <a:r>
              <a:rPr lang="en-US" dirty="0" smtClean="0"/>
              <a:t>Now we have data (collected before 3/30/2020). [15]</a:t>
            </a:r>
          </a:p>
          <a:p>
            <a:r>
              <a:rPr lang="en-US" dirty="0" smtClean="0"/>
              <a:t>An open-label study</a:t>
            </a:r>
          </a:p>
          <a:p>
            <a:r>
              <a:rPr lang="en-US" dirty="0" smtClean="0"/>
              <a:t>10-day course of </a:t>
            </a:r>
            <a:r>
              <a:rPr lang="en-US" dirty="0" err="1" smtClean="0"/>
              <a:t>remdesivir</a:t>
            </a:r>
            <a:endParaRPr lang="en-US" dirty="0" smtClean="0"/>
          </a:p>
          <a:p>
            <a:r>
              <a:rPr lang="en-US" dirty="0" smtClean="0"/>
              <a:t>200 mg IV on day 1</a:t>
            </a:r>
          </a:p>
          <a:p>
            <a:r>
              <a:rPr lang="en-US" dirty="0" smtClean="0"/>
              <a:t>Followed by 100 mg daily x 9 days  </a:t>
            </a:r>
          </a:p>
          <a:p>
            <a:endParaRPr lang="en-US" dirty="0" smtClean="0"/>
          </a:p>
        </p:txBody>
      </p:sp>
      <p:sp>
        <p:nvSpPr>
          <p:cNvPr id="4" name="Rectangle 3"/>
          <p:cNvSpPr/>
          <p:nvPr/>
        </p:nvSpPr>
        <p:spPr>
          <a:xfrm>
            <a:off x="1524000" y="5939393"/>
            <a:ext cx="6858000" cy="261610"/>
          </a:xfrm>
          <a:prstGeom prst="rect">
            <a:avLst/>
          </a:prstGeom>
        </p:spPr>
        <p:txBody>
          <a:bodyPr wrap="square">
            <a:spAutoFit/>
          </a:bodyPr>
          <a:lstStyle/>
          <a:p>
            <a:r>
              <a:rPr lang="en-US" sz="1100" b="1" dirty="0" smtClean="0"/>
              <a:t>Compassionate </a:t>
            </a:r>
            <a:r>
              <a:rPr lang="en-US" sz="1100" b="1" dirty="0"/>
              <a:t>Use of </a:t>
            </a:r>
            <a:r>
              <a:rPr lang="en-US" sz="1100" b="1" dirty="0" err="1"/>
              <a:t>Remdesivir</a:t>
            </a:r>
            <a:r>
              <a:rPr lang="en-US" sz="1100" b="1" dirty="0"/>
              <a:t> for Patients with Severe </a:t>
            </a:r>
            <a:r>
              <a:rPr lang="en-US" sz="1100" b="1" dirty="0" smtClean="0"/>
              <a:t>Covid-19. </a:t>
            </a:r>
            <a:r>
              <a:rPr lang="en-US" sz="1100" dirty="0" smtClean="0">
                <a:hlinkClick r:id="rId2" tooltip="The New England journal of medicine."/>
              </a:rPr>
              <a:t>N </a:t>
            </a:r>
            <a:r>
              <a:rPr lang="en-US" sz="1100" dirty="0" err="1">
                <a:hlinkClick r:id="rId2" tooltip="The New England journal of medicine."/>
              </a:rPr>
              <a:t>Engl</a:t>
            </a:r>
            <a:r>
              <a:rPr lang="en-US" sz="1100" dirty="0">
                <a:hlinkClick r:id="rId2" tooltip="The New England journal of medicine."/>
              </a:rPr>
              <a:t> J Med.</a:t>
            </a:r>
            <a:r>
              <a:rPr lang="en-US" sz="1100" dirty="0"/>
              <a:t> 2020 Apr 10. </a:t>
            </a:r>
            <a:r>
              <a:rPr lang="en-US" sz="1100" dirty="0" err="1"/>
              <a:t>doi</a:t>
            </a:r>
            <a:r>
              <a:rPr lang="en-US" sz="1100" dirty="0"/>
              <a:t>: </a:t>
            </a:r>
            <a:r>
              <a:rPr lang="en-US" sz="1100" dirty="0" smtClean="0"/>
              <a:t>10.1056 </a:t>
            </a:r>
            <a:endParaRPr lang="en-US" sz="1100" dirty="0"/>
          </a:p>
        </p:txBody>
      </p:sp>
    </p:spTree>
    <p:extLst>
      <p:ext uri="{BB962C8B-B14F-4D97-AF65-F5344CB8AC3E}">
        <p14:creationId xmlns:p14="http://schemas.microsoft.com/office/powerpoint/2010/main" val="3815228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Remdesivir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FF0000"/>
                </a:solidFill>
                <a:effectLst/>
              </a:rPr>
              <a:t>53 patients </a:t>
            </a:r>
            <a:r>
              <a:rPr lang="en-US" dirty="0" smtClean="0">
                <a:effectLst/>
              </a:rPr>
              <a:t>in the compassionate-use cohort. Patients were enrolled in the United States (22 patients), Japan (9), Italy (12), Austria (1), France (4), Germany (2), Netherlands (1), Spain (1), and Canada (1). </a:t>
            </a:r>
          </a:p>
          <a:p>
            <a:r>
              <a:rPr lang="en-US" dirty="0" smtClean="0">
                <a:effectLst/>
              </a:rPr>
              <a:t>A total of </a:t>
            </a:r>
            <a:r>
              <a:rPr lang="en-US" dirty="0" smtClean="0">
                <a:solidFill>
                  <a:srgbClr val="FF0000"/>
                </a:solidFill>
                <a:effectLst/>
              </a:rPr>
              <a:t>40 patients (75%) were men</a:t>
            </a:r>
            <a:r>
              <a:rPr lang="en-US" dirty="0" smtClean="0">
                <a:effectLst/>
              </a:rPr>
              <a:t>, the age range was 23 to 82 years, and the </a:t>
            </a:r>
            <a:r>
              <a:rPr lang="en-US" dirty="0" smtClean="0">
                <a:solidFill>
                  <a:srgbClr val="FF0000"/>
                </a:solidFill>
                <a:effectLst/>
              </a:rPr>
              <a:t>median age was 64 </a:t>
            </a:r>
            <a:r>
              <a:rPr lang="en-US" dirty="0" smtClean="0">
                <a:effectLst/>
              </a:rPr>
              <a:t>years (interquartile range, 48 to 71). </a:t>
            </a:r>
          </a:p>
          <a:p>
            <a:r>
              <a:rPr lang="en-US" dirty="0" smtClean="0">
                <a:effectLst/>
              </a:rPr>
              <a:t>At baseline, the majority of patients (34 </a:t>
            </a:r>
            <a:r>
              <a:rPr lang="en-US" dirty="0" smtClean="0">
                <a:solidFill>
                  <a:srgbClr val="FF0000"/>
                </a:solidFill>
                <a:effectLst/>
              </a:rPr>
              <a:t>[64%]</a:t>
            </a:r>
            <a:r>
              <a:rPr lang="en-US" dirty="0" smtClean="0">
                <a:effectLst/>
              </a:rPr>
              <a:t>) were receiving </a:t>
            </a:r>
            <a:r>
              <a:rPr lang="en-US" dirty="0" smtClean="0">
                <a:solidFill>
                  <a:srgbClr val="FF0000"/>
                </a:solidFill>
                <a:effectLst/>
              </a:rPr>
              <a:t>invasive ventilation</a:t>
            </a:r>
            <a:r>
              <a:rPr lang="en-US" dirty="0" smtClean="0">
                <a:effectLst/>
              </a:rPr>
              <a:t>, including 30 (57%) receiving </a:t>
            </a:r>
            <a:r>
              <a:rPr lang="en-US" dirty="0" smtClean="0">
                <a:solidFill>
                  <a:srgbClr val="FF0000"/>
                </a:solidFill>
                <a:effectLst/>
              </a:rPr>
              <a:t>mechanical ventilation</a:t>
            </a:r>
            <a:r>
              <a:rPr lang="en-US" dirty="0" smtClean="0">
                <a:effectLst/>
              </a:rPr>
              <a:t> and 4 (</a:t>
            </a:r>
            <a:r>
              <a:rPr lang="en-US" dirty="0" smtClean="0">
                <a:solidFill>
                  <a:srgbClr val="FF0000"/>
                </a:solidFill>
                <a:effectLst/>
              </a:rPr>
              <a:t>8%</a:t>
            </a:r>
            <a:r>
              <a:rPr lang="en-US" dirty="0" smtClean="0">
                <a:effectLst/>
              </a:rPr>
              <a:t>) receiving </a:t>
            </a:r>
            <a:r>
              <a:rPr lang="en-US" dirty="0" smtClean="0">
                <a:solidFill>
                  <a:srgbClr val="FF0000"/>
                </a:solidFill>
                <a:effectLst/>
              </a:rPr>
              <a:t>ECMO</a:t>
            </a:r>
            <a:r>
              <a:rPr lang="en-US" dirty="0" smtClean="0">
                <a:effectLst/>
              </a:rPr>
              <a:t>. </a:t>
            </a:r>
          </a:p>
          <a:p>
            <a:r>
              <a:rPr lang="en-US" dirty="0" smtClean="0">
                <a:effectLst/>
              </a:rPr>
              <a:t>The median duration of invasive mechanical ventilation before the initiation of </a:t>
            </a:r>
            <a:r>
              <a:rPr lang="en-US" dirty="0" err="1" smtClean="0">
                <a:effectLst/>
              </a:rPr>
              <a:t>remdesivir</a:t>
            </a:r>
            <a:r>
              <a:rPr lang="en-US" dirty="0" smtClean="0">
                <a:effectLst/>
              </a:rPr>
              <a:t> treatment was 2 days (interquartile range, 1 to 8). </a:t>
            </a:r>
            <a:endParaRPr lang="en-US" dirty="0"/>
          </a:p>
        </p:txBody>
      </p:sp>
    </p:spTree>
    <p:extLst>
      <p:ext uri="{BB962C8B-B14F-4D97-AF65-F5344CB8AC3E}">
        <p14:creationId xmlns:p14="http://schemas.microsoft.com/office/powerpoint/2010/main" val="32098916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Remdesivir</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effectLst/>
              </a:rPr>
              <a:t>Over a median follow-up of 18 days</a:t>
            </a:r>
          </a:p>
          <a:p>
            <a:r>
              <a:rPr lang="en-US" dirty="0" smtClean="0">
                <a:effectLst/>
              </a:rPr>
              <a:t>36 of 53 patients (68%) showed an improvement in the category of oxygen support, whereas 8 of 53 patients (15%) showed worsening </a:t>
            </a:r>
          </a:p>
          <a:p>
            <a:r>
              <a:rPr lang="en-US" dirty="0" smtClean="0">
                <a:effectLst/>
              </a:rPr>
              <a:t>17 of 30 patients (</a:t>
            </a:r>
            <a:r>
              <a:rPr lang="en-US" dirty="0" smtClean="0">
                <a:solidFill>
                  <a:srgbClr val="FF0000"/>
                </a:solidFill>
                <a:effectLst/>
              </a:rPr>
              <a:t>57%</a:t>
            </a:r>
            <a:r>
              <a:rPr lang="en-US" dirty="0" smtClean="0">
                <a:effectLst/>
              </a:rPr>
              <a:t>) who were receiving invasive mechanical ventilation were </a:t>
            </a:r>
            <a:r>
              <a:rPr lang="en-US" dirty="0" err="1" smtClean="0">
                <a:solidFill>
                  <a:srgbClr val="FF0000"/>
                </a:solidFill>
                <a:effectLst/>
              </a:rPr>
              <a:t>extubated</a:t>
            </a:r>
            <a:r>
              <a:rPr lang="en-US" dirty="0" smtClean="0">
                <a:effectLst/>
              </a:rPr>
              <a:t>, and </a:t>
            </a:r>
            <a:r>
              <a:rPr lang="en-US" dirty="0" smtClean="0">
                <a:solidFill>
                  <a:srgbClr val="FF0000"/>
                </a:solidFill>
                <a:effectLst/>
              </a:rPr>
              <a:t>3 of 4 patients (75%) receiving ECMO stopped receiving it</a:t>
            </a:r>
          </a:p>
          <a:p>
            <a:r>
              <a:rPr lang="en-US" dirty="0" smtClean="0">
                <a:effectLst/>
              </a:rPr>
              <a:t>Improvement was observed in all 12 patients who were breathing ambient air or receiving low-flow supplemental oxygen and in 5 of 7 patients (71%) who were receiving noninvasive oxygen support (NIPPV or high-flow supplemental oxygen). </a:t>
            </a:r>
          </a:p>
          <a:p>
            <a:r>
              <a:rPr lang="en-US" dirty="0" smtClean="0">
                <a:effectLst/>
              </a:rPr>
              <a:t>25 of 53 patients (47%) had been discharged (24% receiving invasive ventilation [8 of 34 patients] and 89% [17 of 19 patients] receiving noninvasive oxygen support).</a:t>
            </a:r>
          </a:p>
          <a:p>
            <a:r>
              <a:rPr lang="en-US" dirty="0" smtClean="0">
                <a:effectLst/>
              </a:rPr>
              <a:t>all were alive at last follow-up 18 days</a:t>
            </a:r>
          </a:p>
          <a:p>
            <a:r>
              <a:rPr lang="en-US" dirty="0" smtClean="0">
                <a:solidFill>
                  <a:srgbClr val="FF0000"/>
                </a:solidFill>
                <a:effectLst/>
              </a:rPr>
              <a:t>By 28 days of follow-up</a:t>
            </a:r>
            <a:r>
              <a:rPr lang="en-US" dirty="0" smtClean="0">
                <a:effectLst/>
              </a:rPr>
              <a:t>, the cumulative incidence of clinical improvement is 84%</a:t>
            </a:r>
          </a:p>
          <a:p>
            <a:r>
              <a:rPr lang="en-US" dirty="0" smtClean="0">
                <a:effectLst/>
              </a:rPr>
              <a:t>improvement was less frequent among patients receiving invasive ventilation than among those receiving noninvasive ventilation (This is understandable)</a:t>
            </a:r>
          </a:p>
          <a:p>
            <a:r>
              <a:rPr lang="en-US" dirty="0" smtClean="0">
                <a:solidFill>
                  <a:srgbClr val="FF0000"/>
                </a:solidFill>
                <a:effectLst/>
              </a:rPr>
              <a:t>Mortality</a:t>
            </a:r>
            <a:r>
              <a:rPr lang="en-US" dirty="0" smtClean="0">
                <a:effectLst/>
              </a:rPr>
              <a:t>: Seven of the 53 patients (</a:t>
            </a:r>
            <a:r>
              <a:rPr lang="en-US" dirty="0" smtClean="0">
                <a:solidFill>
                  <a:srgbClr val="FF0000"/>
                </a:solidFill>
                <a:effectLst/>
              </a:rPr>
              <a:t>13%</a:t>
            </a:r>
            <a:r>
              <a:rPr lang="en-US" dirty="0" smtClean="0">
                <a:effectLst/>
              </a:rPr>
              <a:t>) died after the completion of </a:t>
            </a:r>
            <a:r>
              <a:rPr lang="en-US" dirty="0" err="1" smtClean="0">
                <a:solidFill>
                  <a:srgbClr val="FF0000"/>
                </a:solidFill>
                <a:effectLst/>
              </a:rPr>
              <a:t>remdesivir</a:t>
            </a:r>
            <a:r>
              <a:rPr lang="en-US" dirty="0" smtClean="0">
                <a:solidFill>
                  <a:srgbClr val="FF0000"/>
                </a:solidFill>
                <a:effectLst/>
              </a:rPr>
              <a:t> </a:t>
            </a:r>
            <a:r>
              <a:rPr lang="en-US" dirty="0" smtClean="0">
                <a:effectLst/>
              </a:rPr>
              <a:t>treatment, including 6 of 34 patients (</a:t>
            </a:r>
            <a:r>
              <a:rPr lang="en-US" dirty="0" smtClean="0">
                <a:solidFill>
                  <a:srgbClr val="FF0000"/>
                </a:solidFill>
                <a:effectLst/>
              </a:rPr>
              <a:t>18%</a:t>
            </a:r>
            <a:r>
              <a:rPr lang="en-US" dirty="0" smtClean="0">
                <a:effectLst/>
              </a:rPr>
              <a:t>) who were receiving </a:t>
            </a:r>
            <a:r>
              <a:rPr lang="en-US" dirty="0" smtClean="0">
                <a:solidFill>
                  <a:srgbClr val="FF0000"/>
                </a:solidFill>
                <a:effectLst/>
              </a:rPr>
              <a:t>invasive ventilation </a:t>
            </a:r>
            <a:r>
              <a:rPr lang="en-US" dirty="0" smtClean="0">
                <a:effectLst/>
              </a:rPr>
              <a:t>and 1 of 19 (</a:t>
            </a:r>
            <a:r>
              <a:rPr lang="en-US" dirty="0" smtClean="0">
                <a:solidFill>
                  <a:srgbClr val="FF0000"/>
                </a:solidFill>
                <a:effectLst/>
              </a:rPr>
              <a:t>5%</a:t>
            </a:r>
            <a:r>
              <a:rPr lang="en-US" dirty="0" smtClean="0">
                <a:effectLst/>
              </a:rPr>
              <a:t>) who were receiving </a:t>
            </a:r>
            <a:r>
              <a:rPr lang="en-US" dirty="0" smtClean="0">
                <a:solidFill>
                  <a:srgbClr val="FF0000"/>
                </a:solidFill>
                <a:effectLst/>
              </a:rPr>
              <a:t>noninvasive oxygen support </a:t>
            </a:r>
            <a:endParaRPr lang="en-US" dirty="0">
              <a:solidFill>
                <a:srgbClr val="FF0000"/>
              </a:solidFill>
            </a:endParaRPr>
          </a:p>
        </p:txBody>
      </p:sp>
    </p:spTree>
    <p:extLst>
      <p:ext uri="{BB962C8B-B14F-4D97-AF65-F5344CB8AC3E}">
        <p14:creationId xmlns:p14="http://schemas.microsoft.com/office/powerpoint/2010/main" val="3849555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 For COVID 19</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SARS COV 2 PCR</a:t>
            </a:r>
          </a:p>
          <a:p>
            <a:r>
              <a:rPr lang="en-US" dirty="0" smtClean="0"/>
              <a:t>Blood cultures</a:t>
            </a:r>
          </a:p>
          <a:p>
            <a:r>
              <a:rPr lang="en-US" dirty="0" smtClean="0"/>
              <a:t>CBC</a:t>
            </a:r>
          </a:p>
          <a:p>
            <a:r>
              <a:rPr lang="en-US" dirty="0" smtClean="0"/>
              <a:t>BMP</a:t>
            </a:r>
          </a:p>
          <a:p>
            <a:r>
              <a:rPr lang="en-US" dirty="0" smtClean="0"/>
              <a:t>LFT</a:t>
            </a:r>
          </a:p>
          <a:p>
            <a:r>
              <a:rPr lang="en-US" dirty="0" smtClean="0"/>
              <a:t>CK</a:t>
            </a:r>
          </a:p>
          <a:p>
            <a:r>
              <a:rPr lang="en-US" dirty="0" smtClean="0"/>
              <a:t>Troponin</a:t>
            </a:r>
          </a:p>
          <a:p>
            <a:r>
              <a:rPr lang="en-US" dirty="0" smtClean="0"/>
              <a:t>Lactic acid</a:t>
            </a:r>
          </a:p>
          <a:p>
            <a:r>
              <a:rPr lang="en-US" dirty="0" smtClean="0"/>
              <a:t>LDH</a:t>
            </a:r>
          </a:p>
          <a:p>
            <a:r>
              <a:rPr lang="en-US" dirty="0" err="1" smtClean="0"/>
              <a:t>Procalcitonin</a:t>
            </a:r>
            <a:endParaRPr lang="en-US" dirty="0" smtClean="0"/>
          </a:p>
          <a:p>
            <a:r>
              <a:rPr lang="en-US" dirty="0" smtClean="0"/>
              <a:t>D-Dimer</a:t>
            </a:r>
          </a:p>
          <a:p>
            <a:r>
              <a:rPr lang="en-US" dirty="0" smtClean="0"/>
              <a:t>Ferritin</a:t>
            </a:r>
          </a:p>
          <a:p>
            <a:r>
              <a:rPr lang="en-US" dirty="0" smtClean="0"/>
              <a:t>PT/INR</a:t>
            </a:r>
          </a:p>
          <a:p>
            <a:r>
              <a:rPr lang="en-US" dirty="0" smtClean="0"/>
              <a:t>PTT</a:t>
            </a:r>
          </a:p>
          <a:p>
            <a:r>
              <a:rPr lang="en-US" dirty="0" smtClean="0">
                <a:solidFill>
                  <a:srgbClr val="FF0000"/>
                </a:solidFill>
              </a:rPr>
              <a:t>IL 6</a:t>
            </a:r>
          </a:p>
          <a:p>
            <a:r>
              <a:rPr lang="en-US" dirty="0" smtClean="0">
                <a:solidFill>
                  <a:srgbClr val="FF0000"/>
                </a:solidFill>
              </a:rPr>
              <a:t>IgG level</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592580"/>
            <a:ext cx="3810000" cy="1905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3680142"/>
            <a:ext cx="3810000" cy="2286000"/>
          </a:xfrm>
          <a:prstGeom prst="rect">
            <a:avLst/>
          </a:prstGeom>
        </p:spPr>
      </p:pic>
    </p:spTree>
    <p:extLst>
      <p:ext uri="{BB962C8B-B14F-4D97-AF65-F5344CB8AC3E}">
        <p14:creationId xmlns:p14="http://schemas.microsoft.com/office/powerpoint/2010/main" val="8054989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Remdesivir</a:t>
            </a:r>
            <a:endParaRPr lang="en-US" dirty="0"/>
          </a:p>
        </p:txBody>
      </p:sp>
      <p:sp>
        <p:nvSpPr>
          <p:cNvPr id="3" name="Content Placeholder 2"/>
          <p:cNvSpPr>
            <a:spLocks noGrp="1"/>
          </p:cNvSpPr>
          <p:nvPr>
            <p:ph idx="1"/>
          </p:nvPr>
        </p:nvSpPr>
        <p:spPr/>
        <p:txBody>
          <a:bodyPr>
            <a:normAutofit lnSpcReduction="10000"/>
          </a:bodyPr>
          <a:lstStyle/>
          <a:p>
            <a:r>
              <a:rPr lang="en-US" dirty="0"/>
              <a:t>A</a:t>
            </a:r>
            <a:r>
              <a:rPr lang="en-US" dirty="0" smtClean="0">
                <a:effectLst/>
              </a:rPr>
              <a:t>mong 201 patients hospitalized in Wuhan, China, </a:t>
            </a:r>
            <a:r>
              <a:rPr lang="en-US" u="sng" dirty="0" smtClean="0">
                <a:effectLst/>
              </a:rPr>
              <a:t>mortality</a:t>
            </a:r>
            <a:r>
              <a:rPr lang="en-US" dirty="0" smtClean="0">
                <a:effectLst/>
              </a:rPr>
              <a:t> was 22% overall and </a:t>
            </a:r>
            <a:r>
              <a:rPr lang="en-US" u="sng" dirty="0" smtClean="0">
                <a:effectLst/>
              </a:rPr>
              <a:t>66%</a:t>
            </a:r>
            <a:r>
              <a:rPr lang="en-US" dirty="0" smtClean="0">
                <a:effectLst/>
              </a:rPr>
              <a:t> (44 of 67) among patients </a:t>
            </a:r>
            <a:r>
              <a:rPr lang="en-US" u="sng" dirty="0" smtClean="0">
                <a:effectLst/>
              </a:rPr>
              <a:t>receiving invasive mechanical ventilation</a:t>
            </a:r>
            <a:r>
              <a:rPr lang="en-US" dirty="0" smtClean="0">
                <a:effectLst/>
              </a:rPr>
              <a:t>. [17]</a:t>
            </a:r>
          </a:p>
          <a:p>
            <a:r>
              <a:rPr lang="en-US" dirty="0" err="1" smtClean="0"/>
              <a:t>Remdesivir</a:t>
            </a:r>
            <a:r>
              <a:rPr lang="en-US" dirty="0" smtClean="0"/>
              <a:t> 18% among patients receiving vents and 5% on NIV O2, overall 13% treated patients. </a:t>
            </a:r>
          </a:p>
          <a:p>
            <a:r>
              <a:rPr lang="en-US" dirty="0" smtClean="0">
                <a:effectLst/>
              </a:rPr>
              <a:t>Italian COVID 19 mortality data. </a:t>
            </a:r>
            <a:r>
              <a:rPr lang="en-US" dirty="0" smtClean="0">
                <a:effectLst/>
              </a:rPr>
              <a:t>Date collec</a:t>
            </a:r>
            <a:r>
              <a:rPr lang="en-US" dirty="0" smtClean="0"/>
              <a:t>ted on </a:t>
            </a:r>
            <a:r>
              <a:rPr lang="en-US" dirty="0" smtClean="0">
                <a:effectLst/>
              </a:rPr>
              <a:t>4/12/2020</a:t>
            </a:r>
            <a:r>
              <a:rPr lang="en-US" dirty="0" smtClean="0">
                <a:effectLst/>
              </a:rPr>
              <a:t>, 19,468/152,271 (12.8%).</a:t>
            </a:r>
          </a:p>
          <a:p>
            <a:endParaRPr lang="en-US" dirty="0"/>
          </a:p>
        </p:txBody>
      </p:sp>
    </p:spTree>
    <p:extLst>
      <p:ext uri="{BB962C8B-B14F-4D97-AF65-F5344CB8AC3E}">
        <p14:creationId xmlns:p14="http://schemas.microsoft.com/office/powerpoint/2010/main" val="18267821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Remdesivir</a:t>
            </a:r>
            <a:r>
              <a:rPr lang="en-US" dirty="0" smtClean="0"/>
              <a:t>: Compassionate Use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effectLst/>
              </a:rPr>
              <a:t>Approval of requests was reserved for hospitalized patients who had SARS-CoV-2 infection confirmed by reverse-transcriptase–polymerase-chain-reaction assay </a:t>
            </a:r>
          </a:p>
          <a:p>
            <a:r>
              <a:rPr lang="en-US" dirty="0" smtClean="0">
                <a:effectLst/>
              </a:rPr>
              <a:t>Either an oxygen saturation of 94% or less while the patient was breathing ambient air </a:t>
            </a:r>
            <a:r>
              <a:rPr lang="en-US" dirty="0"/>
              <a:t>o</a:t>
            </a:r>
            <a:r>
              <a:rPr lang="en-US" dirty="0" smtClean="0">
                <a:effectLst/>
              </a:rPr>
              <a:t>r a need for oxygen support. </a:t>
            </a:r>
          </a:p>
          <a:p>
            <a:r>
              <a:rPr lang="en-US" dirty="0" err="1" smtClean="0">
                <a:effectLst/>
              </a:rPr>
              <a:t>CrCl</a:t>
            </a:r>
            <a:r>
              <a:rPr lang="en-US" dirty="0" smtClean="0">
                <a:effectLst/>
              </a:rPr>
              <a:t>&gt;30 ml/min</a:t>
            </a:r>
          </a:p>
          <a:p>
            <a:r>
              <a:rPr lang="en-US" dirty="0" smtClean="0">
                <a:effectLst/>
              </a:rPr>
              <a:t>Serum levels of alanine aminotransferase (ALT) and aspartate aminotransferase (AST) &lt;5x the upper limit of the normal range</a:t>
            </a:r>
          </a:p>
          <a:p>
            <a:r>
              <a:rPr lang="en-US" dirty="0" smtClean="0">
                <a:effectLst/>
              </a:rPr>
              <a:t>Patients have to agree not to use other investigational agents for Covid-19.</a:t>
            </a:r>
            <a:endParaRPr lang="en-US" dirty="0"/>
          </a:p>
        </p:txBody>
      </p:sp>
    </p:spTree>
    <p:extLst>
      <p:ext uri="{BB962C8B-B14F-4D97-AF65-F5344CB8AC3E}">
        <p14:creationId xmlns:p14="http://schemas.microsoft.com/office/powerpoint/2010/main" val="3471139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p:txBody>
          <a:bodyPr>
            <a:normAutofit fontScale="70000" lnSpcReduction="20000"/>
          </a:bodyPr>
          <a:lstStyle/>
          <a:p>
            <a:r>
              <a:rPr lang="en-US" dirty="0"/>
              <a:t>T</a:t>
            </a:r>
            <a:r>
              <a:rPr lang="en-US" dirty="0" smtClean="0">
                <a:effectLst/>
              </a:rPr>
              <a:t>otal of 32 patients (60%) reported adverse events during follow-up </a:t>
            </a:r>
          </a:p>
          <a:p>
            <a:r>
              <a:rPr lang="en-US" dirty="0" smtClean="0">
                <a:effectLst/>
              </a:rPr>
              <a:t>The </a:t>
            </a:r>
            <a:r>
              <a:rPr lang="en-US" u="sng" dirty="0" smtClean="0">
                <a:solidFill>
                  <a:srgbClr val="FF0000"/>
                </a:solidFill>
                <a:effectLst/>
              </a:rPr>
              <a:t>most common</a:t>
            </a:r>
            <a:r>
              <a:rPr lang="en-US" dirty="0" smtClean="0">
                <a:solidFill>
                  <a:srgbClr val="FF0000"/>
                </a:solidFill>
                <a:effectLst/>
              </a:rPr>
              <a:t> </a:t>
            </a:r>
            <a:r>
              <a:rPr lang="en-US" dirty="0" smtClean="0">
                <a:effectLst/>
              </a:rPr>
              <a:t>adverse events were increased </a:t>
            </a:r>
            <a:r>
              <a:rPr lang="en-US" u="sng" dirty="0" smtClean="0">
                <a:solidFill>
                  <a:srgbClr val="FF0000"/>
                </a:solidFill>
                <a:effectLst/>
              </a:rPr>
              <a:t>hepatic enzymes</a:t>
            </a:r>
            <a:r>
              <a:rPr lang="en-US" dirty="0" smtClean="0">
                <a:solidFill>
                  <a:srgbClr val="FF0000"/>
                </a:solidFill>
                <a:effectLst/>
              </a:rPr>
              <a:t>, </a:t>
            </a:r>
            <a:r>
              <a:rPr lang="en-US" u="sng" dirty="0" smtClean="0">
                <a:solidFill>
                  <a:srgbClr val="FF0000"/>
                </a:solidFill>
                <a:effectLst/>
              </a:rPr>
              <a:t>diarrhea</a:t>
            </a:r>
            <a:r>
              <a:rPr lang="en-US" dirty="0" smtClean="0">
                <a:solidFill>
                  <a:srgbClr val="FF0000"/>
                </a:solidFill>
                <a:effectLst/>
              </a:rPr>
              <a:t>, </a:t>
            </a:r>
            <a:r>
              <a:rPr lang="en-US" u="sng" dirty="0" smtClean="0">
                <a:solidFill>
                  <a:srgbClr val="FF0000"/>
                </a:solidFill>
                <a:effectLst/>
              </a:rPr>
              <a:t>rash</a:t>
            </a:r>
            <a:r>
              <a:rPr lang="en-US" dirty="0" smtClean="0">
                <a:solidFill>
                  <a:srgbClr val="FF0000"/>
                </a:solidFill>
                <a:effectLst/>
              </a:rPr>
              <a:t>, </a:t>
            </a:r>
            <a:r>
              <a:rPr lang="en-US" u="sng" dirty="0" smtClean="0">
                <a:solidFill>
                  <a:srgbClr val="FF0000"/>
                </a:solidFill>
                <a:effectLst/>
              </a:rPr>
              <a:t>renal impairment</a:t>
            </a:r>
            <a:r>
              <a:rPr lang="en-US" dirty="0" smtClean="0">
                <a:solidFill>
                  <a:srgbClr val="FF0000"/>
                </a:solidFill>
                <a:effectLst/>
              </a:rPr>
              <a:t>, and </a:t>
            </a:r>
            <a:r>
              <a:rPr lang="en-US" u="sng" dirty="0" smtClean="0">
                <a:solidFill>
                  <a:srgbClr val="FF0000"/>
                </a:solidFill>
                <a:effectLst/>
              </a:rPr>
              <a:t>hypotension</a:t>
            </a:r>
            <a:r>
              <a:rPr lang="en-US" dirty="0" smtClean="0">
                <a:solidFill>
                  <a:srgbClr val="FF0000"/>
                </a:solidFill>
                <a:effectLst/>
              </a:rPr>
              <a:t>. </a:t>
            </a:r>
          </a:p>
          <a:p>
            <a:r>
              <a:rPr lang="en-US" dirty="0" smtClean="0">
                <a:effectLst/>
              </a:rPr>
              <a:t>In general, adverse events were more common in patients receiving invasive ventilation. </a:t>
            </a:r>
          </a:p>
          <a:p>
            <a:r>
              <a:rPr lang="en-US" dirty="0" smtClean="0">
                <a:effectLst/>
              </a:rPr>
              <a:t>A total of 12 patients (</a:t>
            </a:r>
            <a:r>
              <a:rPr lang="en-US" dirty="0" smtClean="0">
                <a:solidFill>
                  <a:srgbClr val="FF0000"/>
                </a:solidFill>
                <a:effectLst/>
              </a:rPr>
              <a:t>23%</a:t>
            </a:r>
            <a:r>
              <a:rPr lang="en-US" dirty="0" smtClean="0">
                <a:effectLst/>
              </a:rPr>
              <a:t>) had </a:t>
            </a:r>
            <a:r>
              <a:rPr lang="en-US" dirty="0" smtClean="0">
                <a:solidFill>
                  <a:srgbClr val="FF0000"/>
                </a:solidFill>
                <a:effectLst/>
              </a:rPr>
              <a:t>serious adverse events</a:t>
            </a:r>
            <a:r>
              <a:rPr lang="en-US" dirty="0" smtClean="0">
                <a:effectLst/>
              </a:rPr>
              <a:t>. </a:t>
            </a:r>
          </a:p>
          <a:p>
            <a:r>
              <a:rPr lang="en-US" dirty="0" smtClean="0">
                <a:effectLst/>
              </a:rPr>
              <a:t>The </a:t>
            </a:r>
            <a:r>
              <a:rPr lang="en-US" dirty="0" smtClean="0">
                <a:solidFill>
                  <a:srgbClr val="FF0000"/>
                </a:solidFill>
                <a:effectLst/>
              </a:rPr>
              <a:t>most common serious adverse events </a:t>
            </a:r>
            <a:r>
              <a:rPr lang="en-US" dirty="0" smtClean="0">
                <a:effectLst/>
              </a:rPr>
              <a:t>— </a:t>
            </a:r>
            <a:r>
              <a:rPr lang="en-US" dirty="0" smtClean="0">
                <a:solidFill>
                  <a:srgbClr val="FF0000"/>
                </a:solidFill>
                <a:effectLst/>
              </a:rPr>
              <a:t>multiple-organ-dysfunction syndrome, septic shock, acute kidney injury, and hypotension</a:t>
            </a:r>
            <a:r>
              <a:rPr lang="en-US" dirty="0" smtClean="0">
                <a:effectLst/>
              </a:rPr>
              <a:t> — were reported in patients who were receiving invasive ventilation at baseline.</a:t>
            </a:r>
          </a:p>
          <a:p>
            <a:r>
              <a:rPr lang="en-US" dirty="0" smtClean="0">
                <a:effectLst/>
              </a:rPr>
              <a:t>Four patients (8%) discontinued </a:t>
            </a:r>
            <a:r>
              <a:rPr lang="en-US" dirty="0" err="1" smtClean="0">
                <a:effectLst/>
              </a:rPr>
              <a:t>remdesivir</a:t>
            </a:r>
            <a:r>
              <a:rPr lang="en-US" dirty="0" smtClean="0">
                <a:effectLst/>
              </a:rPr>
              <a:t> treatment prematurely: one because of worsening of preexisting renal failure, one because of multiple organ failure, and two because of elevated aminotransferases, including one patient with a maculopapular rash.</a:t>
            </a:r>
          </a:p>
          <a:p>
            <a:endParaRPr lang="en-US" dirty="0"/>
          </a:p>
        </p:txBody>
      </p:sp>
    </p:spTree>
    <p:extLst>
      <p:ext uri="{BB962C8B-B14F-4D97-AF65-F5344CB8AC3E}">
        <p14:creationId xmlns:p14="http://schemas.microsoft.com/office/powerpoint/2010/main" val="17084329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25000" lnSpcReduction="20000"/>
          </a:bodyPr>
          <a:lstStyle/>
          <a:p>
            <a:r>
              <a:rPr lang="en-US" dirty="0" smtClean="0"/>
              <a:t>[1]</a:t>
            </a:r>
            <a:r>
              <a:rPr lang="en-US" dirty="0" smtClean="0">
                <a:effectLst/>
              </a:rPr>
              <a:t> J </a:t>
            </a:r>
            <a:r>
              <a:rPr lang="en-US" dirty="0" err="1" smtClean="0">
                <a:effectLst/>
              </a:rPr>
              <a:t>Virol</a:t>
            </a:r>
            <a:r>
              <a:rPr lang="en-US" dirty="0" smtClean="0">
                <a:effectLst/>
              </a:rPr>
              <a:t>. 2020;94(7) </a:t>
            </a:r>
            <a:r>
              <a:rPr lang="en-US" dirty="0" err="1" smtClean="0">
                <a:effectLst/>
              </a:rPr>
              <a:t>Epub</a:t>
            </a:r>
            <a:r>
              <a:rPr lang="en-US" dirty="0" smtClean="0">
                <a:effectLst/>
              </a:rPr>
              <a:t> 2020 Mar 17.</a:t>
            </a:r>
          </a:p>
          <a:p>
            <a:r>
              <a:rPr lang="en-US" dirty="0" smtClean="0"/>
              <a:t>2.</a:t>
            </a:r>
            <a:r>
              <a:rPr lang="en-US" dirty="0" smtClean="0">
                <a:hlinkClick r:id="rId2" tooltip="JAMA."/>
              </a:rPr>
              <a:t> JAMA.</a:t>
            </a:r>
            <a:r>
              <a:rPr lang="en-US" dirty="0" smtClean="0"/>
              <a:t> 2020 Mar 24. </a:t>
            </a:r>
            <a:r>
              <a:rPr lang="en-US" b="1" dirty="0" smtClean="0"/>
              <a:t>COVID-19 and Angiotensin-Converting Enzyme Inhibitors and Angiotensin Receptor Blockers: What Is the Evidence?</a:t>
            </a:r>
          </a:p>
          <a:p>
            <a:r>
              <a:rPr lang="en-US" b="1" dirty="0" smtClean="0"/>
              <a:t>3.</a:t>
            </a:r>
            <a:r>
              <a:rPr lang="en-US" dirty="0" smtClean="0">
                <a:hlinkClick r:id="rId3" tooltip="The New England journal of medicine."/>
              </a:rPr>
              <a:t> N </a:t>
            </a:r>
            <a:r>
              <a:rPr lang="en-US" dirty="0" err="1" smtClean="0">
                <a:hlinkClick r:id="rId3" tooltip="The New England journal of medicine."/>
              </a:rPr>
              <a:t>Engl</a:t>
            </a:r>
            <a:r>
              <a:rPr lang="en-US" dirty="0" smtClean="0">
                <a:hlinkClick r:id="rId3" tooltip="The New England journal of medicine."/>
              </a:rPr>
              <a:t> J Med.</a:t>
            </a:r>
            <a:r>
              <a:rPr lang="en-US" dirty="0" smtClean="0"/>
              <a:t> 2020 Mar 30. </a:t>
            </a:r>
            <a:r>
              <a:rPr lang="en-US" b="1" dirty="0" smtClean="0"/>
              <a:t>Renin-Angiotensin-Aldosterone System Inhibitors in Patients with Covid-19.</a:t>
            </a:r>
          </a:p>
          <a:p>
            <a:r>
              <a:rPr lang="en-US" b="1" dirty="0" smtClean="0"/>
              <a:t>4.</a:t>
            </a:r>
            <a:r>
              <a:rPr lang="en-US" dirty="0" smtClean="0">
                <a:effectLst/>
              </a:rPr>
              <a:t> </a:t>
            </a:r>
            <a:r>
              <a:rPr lang="en-US" b="1" dirty="0"/>
              <a:t>Hydroxychloroquine and azithromycin as a treatment of COVID-19: results of an open-label non-randomized clinical trial. </a:t>
            </a:r>
            <a:r>
              <a:rPr lang="en-US" b="1" dirty="0" smtClean="0"/>
              <a:t> </a:t>
            </a:r>
            <a:r>
              <a:rPr lang="pt-BR" u="sng" dirty="0" smtClean="0">
                <a:hlinkClick r:id="rId4" tooltip="International journal of antimicrobial agents."/>
              </a:rPr>
              <a:t>Int </a:t>
            </a:r>
            <a:r>
              <a:rPr lang="pt-BR" u="sng" dirty="0">
                <a:hlinkClick r:id="rId4" tooltip="International journal of antimicrobial agents."/>
              </a:rPr>
              <a:t>J Antimicrob Agents.</a:t>
            </a:r>
            <a:r>
              <a:rPr lang="pt-BR" dirty="0"/>
              <a:t> 2020 Mar 20:105949. doi: 10.1016/j.ijantimicag.2020.105949 </a:t>
            </a:r>
            <a:endParaRPr lang="pt-BR" dirty="0" smtClean="0"/>
          </a:p>
          <a:p>
            <a:r>
              <a:rPr lang="en-US" b="1" dirty="0" smtClean="0"/>
              <a:t>5.</a:t>
            </a:r>
            <a:r>
              <a:rPr lang="en-US" dirty="0" smtClean="0"/>
              <a:t> Receptor recognition by novel coronavirus from Wuhan: An analysis based on decade long structural studies of SARS. </a:t>
            </a:r>
            <a:r>
              <a:rPr lang="en-US" i="1" dirty="0" smtClean="0"/>
              <a:t>J Virology </a:t>
            </a:r>
            <a:r>
              <a:rPr lang="en-US" dirty="0" smtClean="0"/>
              <a:t>2020; published online Jan 29. DOI:10.1128/JVI.00127-20.</a:t>
            </a:r>
            <a:endParaRPr lang="en-US" b="1" dirty="0" smtClean="0"/>
          </a:p>
          <a:p>
            <a:r>
              <a:rPr lang="en-US" b="1" dirty="0" smtClean="0"/>
              <a:t>6. </a:t>
            </a:r>
            <a:r>
              <a:rPr lang="en-US" b="1" dirty="0"/>
              <a:t>Are patients </a:t>
            </a:r>
            <a:r>
              <a:rPr lang="en-US" b="1" dirty="0" smtClean="0"/>
              <a:t>with hypertension and diabetes </a:t>
            </a:r>
            <a:r>
              <a:rPr lang="en-US" b="1" dirty="0"/>
              <a:t>mellitus </a:t>
            </a:r>
            <a:r>
              <a:rPr lang="en-US" b="1" dirty="0" smtClean="0"/>
              <a:t>at increased </a:t>
            </a:r>
            <a:r>
              <a:rPr lang="en-US" b="1" dirty="0"/>
              <a:t>risk </a:t>
            </a:r>
            <a:r>
              <a:rPr lang="en-US" b="1" dirty="0" smtClean="0"/>
              <a:t>for COVID-19 </a:t>
            </a:r>
            <a:r>
              <a:rPr lang="en-US" b="1" dirty="0"/>
              <a:t>infection?</a:t>
            </a:r>
            <a:r>
              <a:rPr lang="en-US" dirty="0" smtClean="0"/>
              <a:t> March 11, 2020 letter in </a:t>
            </a:r>
            <a:r>
              <a:rPr lang="en-US" dirty="0" smtClean="0">
                <a:hlinkClick r:id="rId5"/>
              </a:rPr>
              <a:t>The Lancet medical </a:t>
            </a:r>
            <a:r>
              <a:rPr lang="en-US" dirty="0" err="1" smtClean="0">
                <a:hlinkClick r:id="rId5"/>
              </a:rPr>
              <a:t>journal</a:t>
            </a:r>
            <a:r>
              <a:rPr lang="en-US" dirty="0" err="1" smtClean="0"/>
              <a:t>.https</a:t>
            </a:r>
            <a:r>
              <a:rPr lang="en-US" dirty="0"/>
              <a:t>://</a:t>
            </a:r>
            <a:r>
              <a:rPr lang="en-US" dirty="0" smtClean="0"/>
              <a:t>doi.org/10.1016/S2213-2600(20)30116-8</a:t>
            </a:r>
          </a:p>
          <a:p>
            <a:r>
              <a:rPr lang="en-US" b="1" dirty="0" smtClean="0"/>
              <a:t>7.</a:t>
            </a:r>
            <a:r>
              <a:rPr lang="en-US" b="1" i="1" dirty="0" smtClean="0"/>
              <a:t> Covid-19: ibuprofen should not be used for managing symptoms, say doctors and scientists </a:t>
            </a:r>
            <a:r>
              <a:rPr lang="en-US" i="1" dirty="0" smtClean="0"/>
              <a:t>BMJ 2020; 368 </a:t>
            </a:r>
            <a:r>
              <a:rPr lang="en-US" i="1" dirty="0" err="1" smtClean="0"/>
              <a:t>doi</a:t>
            </a:r>
            <a:r>
              <a:rPr lang="en-US" i="1" dirty="0" smtClean="0"/>
              <a:t>: </a:t>
            </a:r>
            <a:r>
              <a:rPr lang="en-US" i="1" dirty="0" smtClean="0">
                <a:hlinkClick r:id="rId6"/>
              </a:rPr>
              <a:t>https://doi.org/10.1136/bmj.m1086</a:t>
            </a:r>
            <a:r>
              <a:rPr lang="en-US" i="1" dirty="0" smtClean="0"/>
              <a:t> </a:t>
            </a:r>
          </a:p>
          <a:p>
            <a:r>
              <a:rPr lang="en-US" i="1" dirty="0" smtClean="0"/>
              <a:t>8. Little P, Moore M, Kelly J, Williamson I, </a:t>
            </a:r>
            <a:r>
              <a:rPr lang="en-US" i="1" dirty="0" err="1" smtClean="0"/>
              <a:t>Leydon</a:t>
            </a:r>
            <a:r>
              <a:rPr lang="en-US" i="1" dirty="0" smtClean="0"/>
              <a:t> G, McDermott L, et al. Ibuprofen, </a:t>
            </a:r>
            <a:r>
              <a:rPr lang="en-US" i="1" dirty="0" err="1" smtClean="0"/>
              <a:t>paracetamol</a:t>
            </a:r>
            <a:r>
              <a:rPr lang="en-US" i="1" dirty="0" smtClean="0"/>
              <a:t>, and steam for patients with respiratory tract infections in primary care: pragmatic </a:t>
            </a:r>
            <a:r>
              <a:rPr lang="en-US" i="1" dirty="0" err="1" smtClean="0"/>
              <a:t>randomised</a:t>
            </a:r>
            <a:r>
              <a:rPr lang="en-US" i="1" dirty="0" smtClean="0"/>
              <a:t> factorial trial. BMJ. 2013;347:</a:t>
            </a:r>
            <a:r>
              <a:rPr lang="en-US" i="1" dirty="0" smtClean="0">
                <a:hlinkClick r:id="rId7"/>
              </a:rPr>
              <a:t>https://www.bmj.com/content/347/bmj.f6041</a:t>
            </a:r>
            <a:r>
              <a:rPr lang="en-US" i="1" dirty="0" smtClean="0"/>
              <a:t>.</a:t>
            </a:r>
            <a:endParaRPr lang="en-US" dirty="0" smtClean="0"/>
          </a:p>
          <a:p>
            <a:r>
              <a:rPr lang="en-US" i="1" dirty="0" smtClean="0"/>
              <a:t>9. Little P, Stuart B, </a:t>
            </a:r>
            <a:r>
              <a:rPr lang="en-US" i="1" dirty="0" err="1" smtClean="0"/>
              <a:t>Andreou</a:t>
            </a:r>
            <a:r>
              <a:rPr lang="en-US" i="1" dirty="0" smtClean="0"/>
              <a:t> P, McDermott L, Joseph J, </a:t>
            </a:r>
            <a:r>
              <a:rPr lang="en-US" i="1" dirty="0" err="1" smtClean="0"/>
              <a:t>Mullee</a:t>
            </a:r>
            <a:r>
              <a:rPr lang="en-US" i="1" dirty="0" smtClean="0"/>
              <a:t> M, et al. Primary care </a:t>
            </a:r>
            <a:r>
              <a:rPr lang="en-US" i="1" dirty="0" err="1" smtClean="0"/>
              <a:t>randomised</a:t>
            </a:r>
            <a:r>
              <a:rPr lang="en-US" i="1" dirty="0" smtClean="0"/>
              <a:t> controlled trial of a tailored interactive website for the self-management of respiratory infections (Internet Doctor). BMJ open. 2016;6(4):e009769.</a:t>
            </a:r>
            <a:endParaRPr lang="en-US" dirty="0" smtClean="0"/>
          </a:p>
          <a:p>
            <a:r>
              <a:rPr lang="en-US" dirty="0" smtClean="0"/>
              <a:t>10. </a:t>
            </a:r>
            <a:r>
              <a:rPr lang="en-US" dirty="0" smtClean="0">
                <a:hlinkClick r:id="rId8"/>
              </a:rPr>
              <a:t>https://www.acc.org/latest-in-cardiology/ten-points-to-remember/2020/04/07/12/25/coronavirus-disease-2019-infection-and-ras</a:t>
            </a:r>
            <a:endParaRPr lang="en-US" dirty="0" smtClean="0"/>
          </a:p>
          <a:p>
            <a:r>
              <a:rPr lang="en-US" dirty="0" smtClean="0"/>
              <a:t>11. D. </a:t>
            </a:r>
            <a:r>
              <a:rPr lang="en-US" dirty="0" err="1" smtClean="0"/>
              <a:t>Makris</a:t>
            </a:r>
            <a:r>
              <a:rPr lang="en-US" dirty="0" smtClean="0"/>
              <a:t>, E. </a:t>
            </a:r>
            <a:r>
              <a:rPr lang="en-US" dirty="0" err="1" smtClean="0"/>
              <a:t>Manoulakas</a:t>
            </a:r>
            <a:r>
              <a:rPr lang="en-US" dirty="0" smtClean="0"/>
              <a:t>, A. </a:t>
            </a:r>
            <a:r>
              <a:rPr lang="en-US" dirty="0" err="1" smtClean="0"/>
              <a:t>Komnos</a:t>
            </a:r>
            <a:r>
              <a:rPr lang="en-US" dirty="0" smtClean="0"/>
              <a:t> et al. Effect of pravastatin on the frequency of ventilator-associated pneumonia and on intensive care unit mortality: open-label, randomized study. </a:t>
            </a:r>
            <a:r>
              <a:rPr lang="en-US" i="1" dirty="0" smtClean="0"/>
              <a:t>Critical Care Medicine</a:t>
            </a:r>
            <a:r>
              <a:rPr lang="en-US" dirty="0" smtClean="0"/>
              <a:t>, vol. 39, no. 11, pp. 2440–2446.</a:t>
            </a:r>
          </a:p>
          <a:p>
            <a:r>
              <a:rPr lang="en-US" dirty="0" smtClean="0"/>
              <a:t>12. L. </a:t>
            </a:r>
            <a:r>
              <a:rPr lang="en-US" dirty="0" err="1" smtClean="0"/>
              <a:t>Papazian</a:t>
            </a:r>
            <a:r>
              <a:rPr lang="en-US" dirty="0" smtClean="0"/>
              <a:t>, A. </a:t>
            </a:r>
            <a:r>
              <a:rPr lang="en-US" dirty="0" err="1" smtClean="0"/>
              <a:t>Roch</a:t>
            </a:r>
            <a:r>
              <a:rPr lang="en-US" dirty="0" smtClean="0"/>
              <a:t>, P.-E. Charles et al. Effect of statin therapy on mortality in patients with ventilator-associated pneumonia: a randomized clinical trial. </a:t>
            </a:r>
            <a:r>
              <a:rPr lang="en-US" i="1" dirty="0" smtClean="0"/>
              <a:t>Journal of the American Medical Association</a:t>
            </a:r>
            <a:r>
              <a:rPr lang="en-US" dirty="0" smtClean="0"/>
              <a:t>, vol. 310, no. 16, pp. 1692–1700.</a:t>
            </a:r>
          </a:p>
          <a:p>
            <a:r>
              <a:rPr lang="en-US" dirty="0" smtClean="0"/>
              <a:t>13.</a:t>
            </a:r>
            <a:r>
              <a:rPr lang="en-US" b="1" dirty="0" smtClean="0"/>
              <a:t> The clinical characteristics of pneumonia patients </a:t>
            </a:r>
            <a:r>
              <a:rPr lang="en-US" b="1" dirty="0" err="1" smtClean="0"/>
              <a:t>coinfected</a:t>
            </a:r>
            <a:r>
              <a:rPr lang="en-US" b="1" dirty="0" smtClean="0"/>
              <a:t> with 2019 novel coronavirus and influenza virus in Wuhan, China. </a:t>
            </a:r>
            <a:r>
              <a:rPr lang="en-US" dirty="0" smtClean="0">
                <a:hlinkClick r:id="rId9" tooltip="Journal of medical virology."/>
              </a:rPr>
              <a:t> J Med </a:t>
            </a:r>
            <a:r>
              <a:rPr lang="en-US" dirty="0" err="1" smtClean="0">
                <a:hlinkClick r:id="rId9" tooltip="Journal of medical virology."/>
              </a:rPr>
              <a:t>Virol</a:t>
            </a:r>
            <a:r>
              <a:rPr lang="en-US" dirty="0" smtClean="0">
                <a:hlinkClick r:id="rId9" tooltip="Journal of medical virology."/>
              </a:rPr>
              <a:t>.</a:t>
            </a:r>
            <a:r>
              <a:rPr lang="en-US" dirty="0" smtClean="0"/>
              <a:t> 2020 Mar 20. </a:t>
            </a:r>
            <a:r>
              <a:rPr lang="en-US" dirty="0" err="1" smtClean="0"/>
              <a:t>doi</a:t>
            </a:r>
            <a:r>
              <a:rPr lang="en-US" dirty="0" smtClean="0"/>
              <a:t>: 10.1002/jmv.25781</a:t>
            </a:r>
          </a:p>
          <a:p>
            <a:r>
              <a:rPr lang="en-US" dirty="0" smtClean="0"/>
              <a:t>14.</a:t>
            </a:r>
            <a:r>
              <a:rPr lang="en-US" dirty="0" smtClean="0">
                <a:effectLst/>
              </a:rPr>
              <a:t> In Vitro Antiviral Activity and Projection of Optimized Dosing Design of </a:t>
            </a:r>
            <a:r>
              <a:rPr lang="en-US" dirty="0" err="1" smtClean="0">
                <a:effectLst/>
              </a:rPr>
              <a:t>Hydroxychloroquine</a:t>
            </a:r>
            <a:r>
              <a:rPr lang="en-US" dirty="0" smtClean="0">
                <a:effectLst/>
              </a:rPr>
              <a:t> for the Treatment of Severe Acute Respiratory Syndrome Coronavirus 2 (SARS-CoV-2). </a:t>
            </a:r>
            <a:r>
              <a:rPr lang="en-US" dirty="0" err="1" smtClean="0">
                <a:effectLst/>
              </a:rPr>
              <a:t>Clin</a:t>
            </a:r>
            <a:r>
              <a:rPr lang="en-US" dirty="0" smtClean="0">
                <a:effectLst/>
              </a:rPr>
              <a:t> Infect Dis. 2020; </a:t>
            </a:r>
            <a:endParaRPr lang="en-US" dirty="0" smtClean="0"/>
          </a:p>
          <a:p>
            <a:r>
              <a:rPr lang="en-US" b="1" dirty="0" smtClean="0"/>
              <a:t>15.</a:t>
            </a:r>
            <a:r>
              <a:rPr lang="en-US" dirty="0" smtClean="0">
                <a:hlinkClick r:id="rId10" tooltip="The New England journal of medicine."/>
              </a:rPr>
              <a:t> N </a:t>
            </a:r>
            <a:r>
              <a:rPr lang="en-US" dirty="0" err="1" smtClean="0">
                <a:hlinkClick r:id="rId10" tooltip="The New England journal of medicine."/>
              </a:rPr>
              <a:t>Engl</a:t>
            </a:r>
            <a:r>
              <a:rPr lang="en-US" dirty="0" smtClean="0">
                <a:hlinkClick r:id="rId10" tooltip="The New England journal of medicine."/>
              </a:rPr>
              <a:t> J Med.</a:t>
            </a:r>
            <a:r>
              <a:rPr lang="en-US" dirty="0" smtClean="0"/>
              <a:t> 2020 Apr 10. </a:t>
            </a:r>
            <a:r>
              <a:rPr lang="en-US" dirty="0" err="1" smtClean="0"/>
              <a:t>doi</a:t>
            </a:r>
            <a:r>
              <a:rPr lang="en-US" dirty="0" smtClean="0"/>
              <a:t>: 10.1056/NEJMoa2007016. [</a:t>
            </a:r>
            <a:r>
              <a:rPr lang="en-US" dirty="0" err="1" smtClean="0"/>
              <a:t>Epub</a:t>
            </a:r>
            <a:r>
              <a:rPr lang="en-US" dirty="0" smtClean="0"/>
              <a:t> ahead of print]</a:t>
            </a:r>
          </a:p>
          <a:p>
            <a:r>
              <a:rPr lang="en-US" b="1" dirty="0" smtClean="0"/>
              <a:t>Compassionate Use of </a:t>
            </a:r>
            <a:r>
              <a:rPr lang="en-US" b="1" dirty="0" err="1" smtClean="0"/>
              <a:t>Remdesivir</a:t>
            </a:r>
            <a:r>
              <a:rPr lang="en-US" b="1" dirty="0" smtClean="0"/>
              <a:t> for Patients with Severe Covid-19.</a:t>
            </a:r>
          </a:p>
          <a:p>
            <a:r>
              <a:rPr lang="en-US" b="1" dirty="0" smtClean="0"/>
              <a:t>16.</a:t>
            </a:r>
            <a:r>
              <a:rPr lang="en-US" dirty="0" smtClean="0">
                <a:hlinkClick r:id="rId11" tooltip="The New England journal of medicine."/>
              </a:rPr>
              <a:t> N </a:t>
            </a:r>
            <a:r>
              <a:rPr lang="en-US" dirty="0" err="1" smtClean="0">
                <a:hlinkClick r:id="rId11" tooltip="The New England journal of medicine."/>
              </a:rPr>
              <a:t>Engl</a:t>
            </a:r>
            <a:r>
              <a:rPr lang="en-US" dirty="0" smtClean="0">
                <a:hlinkClick r:id="rId11" tooltip="The New England journal of medicine."/>
              </a:rPr>
              <a:t> J Med.</a:t>
            </a:r>
            <a:r>
              <a:rPr lang="en-US" dirty="0" smtClean="0"/>
              <a:t> 2020 Mar 5;382(10):929-936. </a:t>
            </a:r>
            <a:r>
              <a:rPr lang="en-US" dirty="0" err="1" smtClean="0"/>
              <a:t>doi</a:t>
            </a:r>
            <a:r>
              <a:rPr lang="en-US" dirty="0" smtClean="0"/>
              <a:t>: 10.1056/NEJMoa2001191. </a:t>
            </a:r>
            <a:r>
              <a:rPr lang="en-US" dirty="0" err="1" smtClean="0"/>
              <a:t>Epub</a:t>
            </a:r>
            <a:r>
              <a:rPr lang="en-US" dirty="0" smtClean="0"/>
              <a:t> 2020 Jan 31.</a:t>
            </a:r>
          </a:p>
          <a:p>
            <a:r>
              <a:rPr lang="en-US" b="1" dirty="0" smtClean="0"/>
              <a:t>First Case of 2019 Novel Coronavirus in the United States</a:t>
            </a:r>
          </a:p>
          <a:p>
            <a:r>
              <a:rPr lang="en-US" b="1" dirty="0" smtClean="0"/>
              <a:t>17.</a:t>
            </a:r>
            <a:r>
              <a:rPr lang="en-US" dirty="0" smtClean="0">
                <a:effectLst/>
              </a:rPr>
              <a:t> Risk factors associated with acute respiratory distress syndrome and death in patients with coronavirus disease 2019 pneumonia in Wuhan, China. JAMA Intern Med 2020 March</a:t>
            </a:r>
            <a:endParaRPr lang="en-US" b="1" dirty="0" smtClean="0"/>
          </a:p>
          <a:p>
            <a:r>
              <a:rPr lang="en-US" b="1" dirty="0" smtClean="0"/>
              <a:t>18.</a:t>
            </a:r>
            <a:r>
              <a:rPr lang="en-US" dirty="0" smtClean="0">
                <a:hlinkClick r:id="rId12" tooltip="Lancet (London, England)."/>
              </a:rPr>
              <a:t> </a:t>
            </a:r>
            <a:r>
              <a:rPr lang="en-US" b="1" dirty="0" smtClean="0"/>
              <a:t>A Trial of </a:t>
            </a:r>
            <a:r>
              <a:rPr lang="en-US" b="1" dirty="0" err="1" smtClean="0"/>
              <a:t>Lopinavir</a:t>
            </a:r>
            <a:r>
              <a:rPr lang="en-US" b="1" dirty="0" smtClean="0"/>
              <a:t>–Ritonavir in Adults Hospitalized with Severe Covid-19, NEJM, </a:t>
            </a:r>
            <a:r>
              <a:rPr lang="en-US" dirty="0" smtClean="0">
                <a:effectLst/>
              </a:rPr>
              <a:t>March 18, 2020</a:t>
            </a:r>
          </a:p>
          <a:p>
            <a:r>
              <a:rPr lang="en-US" b="1" dirty="0" smtClean="0"/>
              <a:t>19.</a:t>
            </a:r>
            <a:r>
              <a:rPr lang="en-US" b="1" dirty="0" smtClean="0">
                <a:hlinkClick r:id="rId13" tooltip="Go to The Lancet on ScienceDirect"/>
              </a:rPr>
              <a:t> The Lancet</a:t>
            </a:r>
            <a:r>
              <a:rPr lang="en-US" b="1" dirty="0" smtClean="0"/>
              <a:t>, </a:t>
            </a:r>
            <a:r>
              <a:rPr lang="en-US" dirty="0" smtClean="0">
                <a:hlinkClick r:id="rId14" tooltip="Go to table of contents for this volume/issue"/>
              </a:rPr>
              <a:t>Volume 395, Issue 10229</a:t>
            </a:r>
            <a:r>
              <a:rPr lang="en-US" dirty="0" smtClean="0"/>
              <a:t>, 28 March–3 April 2020, Pages 1033-1034. </a:t>
            </a:r>
            <a:r>
              <a:rPr lang="en-US" b="1" dirty="0" smtClean="0"/>
              <a:t>COVID-19: consider cytokine storm syndromes and immunosuppression</a:t>
            </a:r>
          </a:p>
          <a:p>
            <a:r>
              <a:rPr lang="en-US" b="1" dirty="0" smtClean="0"/>
              <a:t>20. </a:t>
            </a:r>
            <a:r>
              <a:rPr lang="en-US" dirty="0" smtClean="0">
                <a:hlinkClick r:id="rId15" tooltip="Journal of medical virology."/>
              </a:rPr>
              <a:t>J Med </a:t>
            </a:r>
            <a:r>
              <a:rPr lang="en-US" dirty="0" err="1" smtClean="0">
                <a:hlinkClick r:id="rId15" tooltip="Journal of medical virology."/>
              </a:rPr>
              <a:t>Virol</a:t>
            </a:r>
            <a:r>
              <a:rPr lang="en-US" dirty="0" smtClean="0">
                <a:hlinkClick r:id="rId15" tooltip="Journal of medical virology."/>
              </a:rPr>
              <a:t>.</a:t>
            </a:r>
            <a:r>
              <a:rPr lang="en-US" dirty="0" smtClean="0"/>
              <a:t> 2020 Apr 6. </a:t>
            </a:r>
            <a:r>
              <a:rPr lang="en-US" dirty="0" err="1" smtClean="0"/>
              <a:t>doi</a:t>
            </a:r>
            <a:r>
              <a:rPr lang="en-US" dirty="0" smtClean="0"/>
              <a:t>: 10.1002/jmv.25801. </a:t>
            </a:r>
            <a:r>
              <a:rPr lang="en-US" b="1" dirty="0" err="1" smtClean="0"/>
              <a:t>Tocilizumab</a:t>
            </a:r>
            <a:r>
              <a:rPr lang="en-US" b="1" dirty="0" smtClean="0"/>
              <a:t> treatment in COVID-19: a single center experience.</a:t>
            </a:r>
          </a:p>
          <a:p>
            <a:r>
              <a:rPr lang="en-US" b="1" dirty="0" smtClean="0"/>
              <a:t>21.</a:t>
            </a:r>
            <a:r>
              <a:rPr lang="en-US" dirty="0" smtClean="0">
                <a:hlinkClick r:id="rId16" tooltip="JAMA."/>
              </a:rPr>
              <a:t> JAMA.</a:t>
            </a:r>
            <a:r>
              <a:rPr lang="en-US" dirty="0" smtClean="0"/>
              <a:t> 2020 Apr 13. </a:t>
            </a:r>
            <a:r>
              <a:rPr lang="en-US" dirty="0" err="1" smtClean="0"/>
              <a:t>doi</a:t>
            </a:r>
            <a:r>
              <a:rPr lang="en-US" dirty="0" smtClean="0"/>
              <a:t>: 10.1001/jama.2020.6019. </a:t>
            </a:r>
            <a:r>
              <a:rPr lang="en-US" b="1" dirty="0" smtClean="0"/>
              <a:t>Pharmacologic Treatments for Coronavirus Disease 2019 (COVID-19): A Review </a:t>
            </a:r>
          </a:p>
          <a:p>
            <a:r>
              <a:rPr lang="en-US" b="1" dirty="0" smtClean="0"/>
              <a:t>22. </a:t>
            </a:r>
            <a:r>
              <a:rPr lang="pt-BR" dirty="0"/>
              <a:t>JAMA. </a:t>
            </a:r>
            <a:r>
              <a:rPr lang="pt-BR" b="1" dirty="0"/>
              <a:t>2020</a:t>
            </a:r>
            <a:r>
              <a:rPr lang="pt-BR" dirty="0"/>
              <a:t> Mar 27. doi: </a:t>
            </a:r>
            <a:r>
              <a:rPr lang="pt-BR" dirty="0" smtClean="0"/>
              <a:t>10.1001/jama.</a:t>
            </a:r>
            <a:r>
              <a:rPr lang="pt-BR" b="1" dirty="0" smtClean="0"/>
              <a:t>2020</a:t>
            </a:r>
            <a:r>
              <a:rPr lang="pt-BR" dirty="0" smtClean="0"/>
              <a:t>.4783</a:t>
            </a:r>
            <a:r>
              <a:rPr lang="en-US" dirty="0" smtClean="0"/>
              <a:t>. </a:t>
            </a:r>
            <a:r>
              <a:rPr lang="en-US" b="1" dirty="0" smtClean="0"/>
              <a:t>Treatment </a:t>
            </a:r>
            <a:r>
              <a:rPr lang="en-US" b="1" dirty="0"/>
              <a:t>of 5 Critically Ill Patients With COVID-19 With Convalescent </a:t>
            </a:r>
            <a:r>
              <a:rPr lang="en-US" b="1" dirty="0" smtClean="0"/>
              <a:t>Plasma</a:t>
            </a:r>
          </a:p>
          <a:p>
            <a:r>
              <a:rPr lang="en-US" b="1" dirty="0" smtClean="0"/>
              <a:t>23.  </a:t>
            </a:r>
            <a:r>
              <a:rPr lang="pl-PL" dirty="0" smtClean="0"/>
              <a:t>Proc </a:t>
            </a:r>
            <a:r>
              <a:rPr lang="pl-PL" dirty="0"/>
              <a:t>Natl Acad Sci U S A. 2020</a:t>
            </a:r>
            <a:r>
              <a:rPr lang="pl-PL" dirty="0" smtClean="0"/>
              <a:t>;</a:t>
            </a:r>
            <a:r>
              <a:rPr lang="en-US" dirty="0"/>
              <a:t> Effectiveness of convalescent plasma therapy in severe COVID-19 patients</a:t>
            </a:r>
            <a:r>
              <a:rPr lang="en-US" dirty="0" smtClean="0"/>
              <a:t>.</a:t>
            </a:r>
          </a:p>
          <a:p>
            <a:r>
              <a:rPr lang="en-US" dirty="0" smtClean="0"/>
              <a:t>24.</a:t>
            </a:r>
            <a:r>
              <a:rPr lang="en-US" dirty="0">
                <a:hlinkClick r:id="rId17" tooltip="International journal of rheumatic diseases."/>
              </a:rPr>
              <a:t> </a:t>
            </a:r>
            <a:r>
              <a:rPr lang="en-US" dirty="0" err="1">
                <a:hlinkClick r:id="rId17" tooltip="International journal of rheumatic diseases."/>
              </a:rPr>
              <a:t>Int</a:t>
            </a:r>
            <a:r>
              <a:rPr lang="en-US" dirty="0">
                <a:hlinkClick r:id="rId17" tooltip="International journal of rheumatic diseases."/>
              </a:rPr>
              <a:t> J Rheum Dis.</a:t>
            </a:r>
            <a:r>
              <a:rPr lang="en-US" dirty="0"/>
              <a:t> 2020 Apr 13. </a:t>
            </a:r>
            <a:r>
              <a:rPr lang="en-US" dirty="0" err="1"/>
              <a:t>doi</a:t>
            </a:r>
            <a:r>
              <a:rPr lang="en-US" dirty="0"/>
              <a:t>: 10.1111/1756-185X.13842</a:t>
            </a:r>
            <a:r>
              <a:rPr lang="en-US" dirty="0" smtClean="0"/>
              <a:t>. </a:t>
            </a:r>
            <a:r>
              <a:rPr lang="en-US" b="1" dirty="0" smtClean="0"/>
              <a:t>A </a:t>
            </a:r>
            <a:r>
              <a:rPr lang="en-US" b="1" dirty="0"/>
              <a:t>systematic review of the prophylactic role of chloroquine and hydroxychloroquine in Coronavirus Disease-19 (COVID-19).</a:t>
            </a:r>
          </a:p>
          <a:p>
            <a:r>
              <a:rPr lang="en-US" dirty="0" smtClean="0"/>
              <a:t>25. </a:t>
            </a:r>
            <a:r>
              <a:rPr lang="en-US" dirty="0">
                <a:hlinkClick r:id="rId18"/>
              </a:rPr>
              <a:t>http://</a:t>
            </a:r>
            <a:r>
              <a:rPr lang="en-US" dirty="0" smtClean="0">
                <a:hlinkClick r:id="rId18"/>
              </a:rPr>
              <a:t>med.stanford.edu/news/all-news/2020/03/covid-19-can-coexist-with-other-respiratory-viruses.html</a:t>
            </a:r>
            <a:endParaRPr lang="en-US" dirty="0" smtClean="0"/>
          </a:p>
          <a:p>
            <a:r>
              <a:rPr lang="en-US" dirty="0" smtClean="0"/>
              <a:t>26. </a:t>
            </a:r>
            <a:r>
              <a:rPr lang="en-US" b="1" dirty="0">
                <a:hlinkClick r:id="rId19"/>
              </a:rPr>
              <a:t>Management</a:t>
            </a:r>
            <a:r>
              <a:rPr lang="en-US" dirty="0">
                <a:hlinkClick r:id="rId19"/>
              </a:rPr>
              <a:t> of </a:t>
            </a:r>
            <a:r>
              <a:rPr lang="en-US" b="1" dirty="0">
                <a:hlinkClick r:id="rId19"/>
              </a:rPr>
              <a:t>Critically Ill</a:t>
            </a:r>
            <a:r>
              <a:rPr lang="en-US" dirty="0">
                <a:hlinkClick r:id="rId19"/>
              </a:rPr>
              <a:t> </a:t>
            </a:r>
            <a:r>
              <a:rPr lang="en-US" b="1" dirty="0">
                <a:hlinkClick r:id="rId19"/>
              </a:rPr>
              <a:t>Adults</a:t>
            </a:r>
            <a:r>
              <a:rPr lang="en-US" dirty="0">
                <a:hlinkClick r:id="rId19"/>
              </a:rPr>
              <a:t> With </a:t>
            </a:r>
            <a:r>
              <a:rPr lang="en-US" b="1" dirty="0">
                <a:hlinkClick r:id="rId19"/>
              </a:rPr>
              <a:t>COVID-19</a:t>
            </a:r>
            <a:r>
              <a:rPr lang="en-US" dirty="0">
                <a:hlinkClick r:id="rId19"/>
              </a:rPr>
              <a:t>.</a:t>
            </a:r>
            <a:r>
              <a:rPr lang="en-US" dirty="0"/>
              <a:t> Poston JT, Patel BK, Davis AM. JAMA. </a:t>
            </a:r>
            <a:r>
              <a:rPr lang="en-US" b="1" dirty="0"/>
              <a:t>2020</a:t>
            </a:r>
            <a:r>
              <a:rPr lang="en-US" dirty="0"/>
              <a:t> Mar 26</a:t>
            </a:r>
          </a:p>
          <a:p>
            <a:endParaRPr lang="en-US" dirty="0"/>
          </a:p>
          <a:p>
            <a:endParaRPr lang="en-US" dirty="0"/>
          </a:p>
        </p:txBody>
      </p:sp>
      <p:sp>
        <p:nvSpPr>
          <p:cNvPr id="4"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1135040" rIns="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0" smtClean="0">
                <a:ln>
                  <a:noFill/>
                </a:ln>
                <a:solidFill>
                  <a:srgbClr val="999999"/>
                </a:solidFill>
                <a:effectLst/>
                <a:latin typeface="Arial" panose="020B0604020202020204" pitchFamily="34" charset="0"/>
              </a:rPr>
              <a:t>Proc Natl Acad Sci U S A. 2020;</a:t>
            </a:r>
            <a:r>
              <a:rPr kumimoji="0" lang="en-US" altLang="en-US" b="0" i="0" u="none" strike="noStrike" cap="none" normalizeH="0" baseline="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1135040" rIns="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0" smtClean="0">
                <a:ln>
                  <a:noFill/>
                </a:ln>
                <a:solidFill>
                  <a:srgbClr val="999999"/>
                </a:solidFill>
                <a:effectLst/>
                <a:latin typeface="Arial" panose="020B0604020202020204" pitchFamily="34" charset="0"/>
              </a:rPr>
              <a:t>Proc Natl Acad Sci U S A. 2020;</a:t>
            </a:r>
            <a:r>
              <a:rPr kumimoji="0" lang="en-US" altLang="en-US" b="0" i="0" u="none" strike="noStrike" cap="none" normalizeH="0" baseline="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1135040" rIns="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0" smtClean="0">
                <a:ln>
                  <a:noFill/>
                </a:ln>
                <a:solidFill>
                  <a:srgbClr val="999999"/>
                </a:solidFill>
                <a:effectLst/>
                <a:latin typeface="Arial" panose="020B0604020202020204" pitchFamily="34" charset="0"/>
              </a:rPr>
              <a:t>Proc Natl Acad Sci U S A. 2020;</a:t>
            </a:r>
            <a:r>
              <a:rPr kumimoji="0" lang="en-US" altLang="en-US" b="0" i="0" u="none" strike="noStrike" cap="none" normalizeH="0" baseline="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1135040" rIns="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0" smtClean="0">
                <a:ln>
                  <a:noFill/>
                </a:ln>
                <a:solidFill>
                  <a:srgbClr val="999999"/>
                </a:solidFill>
                <a:effectLst/>
                <a:latin typeface="Arial" panose="020B0604020202020204" pitchFamily="34" charset="0"/>
              </a:rPr>
              <a:t>Proc Natl Acad Sci U S A. 2020;</a:t>
            </a:r>
            <a:r>
              <a:rPr kumimoji="0" lang="en-US" altLang="en-US" b="0" i="0" u="none" strike="noStrike" cap="none" normalizeH="0" baseline="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86948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5" name="Content Placeholder 14"/>
          <p:cNvPicPr>
            <a:picLocks noGrp="1" noChangeAspect="1"/>
          </p:cNvPicPr>
          <p:nvPr>
            <p:ph idx="1"/>
          </p:nvPr>
        </p:nvPicPr>
        <p:blipFill>
          <a:blip r:embed="rId3"/>
          <a:stretch>
            <a:fillRect/>
          </a:stretch>
        </p:blipFill>
        <p:spPr>
          <a:xfrm>
            <a:off x="1177528" y="1600200"/>
            <a:ext cx="6788944" cy="4525963"/>
          </a:xfrm>
          <a:prstGeom prst="rect">
            <a:avLst/>
          </a:prstGeom>
        </p:spPr>
      </p:pic>
    </p:spTree>
    <p:extLst>
      <p:ext uri="{BB962C8B-B14F-4D97-AF65-F5344CB8AC3E}">
        <p14:creationId xmlns:p14="http://schemas.microsoft.com/office/powerpoint/2010/main" val="2511067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COVID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Symptoms: </a:t>
            </a:r>
            <a:r>
              <a:rPr lang="en-US" dirty="0" err="1" smtClean="0"/>
              <a:t>DDx</a:t>
            </a:r>
            <a:endParaRPr lang="en-US" dirty="0" smtClean="0"/>
          </a:p>
          <a:p>
            <a:r>
              <a:rPr lang="en-US" dirty="0" smtClean="0"/>
              <a:t>Travel history: </a:t>
            </a:r>
            <a:r>
              <a:rPr lang="en-US" dirty="0" err="1" smtClean="0"/>
              <a:t>DDx</a:t>
            </a:r>
            <a:endParaRPr lang="en-US" dirty="0" smtClean="0"/>
          </a:p>
          <a:p>
            <a:r>
              <a:rPr lang="en-US" dirty="0" smtClean="0"/>
              <a:t>Sick contact: </a:t>
            </a:r>
            <a:r>
              <a:rPr lang="en-US" dirty="0" err="1" smtClean="0"/>
              <a:t>DDx</a:t>
            </a:r>
            <a:endParaRPr lang="en-US" dirty="0" smtClean="0"/>
          </a:p>
          <a:p>
            <a:r>
              <a:rPr lang="en-US" dirty="0" smtClean="0"/>
              <a:t>Physical exam: DDX.</a:t>
            </a:r>
          </a:p>
          <a:p>
            <a:r>
              <a:rPr lang="en-US" dirty="0" smtClean="0"/>
              <a:t>Labs: </a:t>
            </a:r>
            <a:r>
              <a:rPr lang="en-US" dirty="0" err="1" smtClean="0"/>
              <a:t>DDx</a:t>
            </a:r>
            <a:endParaRPr lang="en-US" dirty="0" smtClean="0"/>
          </a:p>
          <a:p>
            <a:r>
              <a:rPr lang="en-US" dirty="0" smtClean="0"/>
              <a:t>Imaging tests: </a:t>
            </a:r>
            <a:r>
              <a:rPr lang="en-US" dirty="0" err="1" smtClean="0"/>
              <a:t>DDx</a:t>
            </a:r>
            <a:r>
              <a:rPr lang="en-US" dirty="0" smtClean="0"/>
              <a:t>.</a:t>
            </a:r>
          </a:p>
          <a:p>
            <a:r>
              <a:rPr lang="en-US" dirty="0" smtClean="0"/>
              <a:t>Need code status discussion. </a:t>
            </a:r>
          </a:p>
          <a:p>
            <a:r>
              <a:rPr lang="en-US" dirty="0">
                <a:solidFill>
                  <a:srgbClr val="FF0000"/>
                </a:solidFill>
              </a:rPr>
              <a:t>Common diseases are still common</a:t>
            </a:r>
            <a:r>
              <a:rPr lang="en-US" dirty="0" smtClean="0">
                <a:solidFill>
                  <a:srgbClr val="FF0000"/>
                </a:solidFill>
              </a:rPr>
              <a:t>!</a:t>
            </a:r>
            <a:endParaRPr lang="en-US" dirty="0" smtClean="0"/>
          </a:p>
          <a:p>
            <a:r>
              <a:rPr lang="en-US" dirty="0" smtClean="0">
                <a:solidFill>
                  <a:srgbClr val="FF0000"/>
                </a:solidFill>
              </a:rPr>
              <a:t>Assess Probability and </a:t>
            </a:r>
            <a:r>
              <a:rPr lang="en-US" dirty="0" smtClean="0">
                <a:solidFill>
                  <a:srgbClr val="FF0000"/>
                </a:solidFill>
              </a:rPr>
              <a:t>Risks</a:t>
            </a:r>
          </a:p>
          <a:p>
            <a:r>
              <a:rPr lang="en-US" dirty="0" smtClean="0">
                <a:solidFill>
                  <a:srgbClr val="FF0000"/>
                </a:solidFill>
              </a:rPr>
              <a:t>Treat the patients with high probability and high risk ASAP! But, we do NOT have good treatment options. </a:t>
            </a:r>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729581"/>
            <a:ext cx="3380198" cy="2133600"/>
          </a:xfrm>
          <a:prstGeom prst="rect">
            <a:avLst/>
          </a:prstGeom>
        </p:spPr>
      </p:pic>
    </p:spTree>
    <p:extLst>
      <p:ext uri="{BB962C8B-B14F-4D97-AF65-F5344CB8AC3E}">
        <p14:creationId xmlns:p14="http://schemas.microsoft.com/office/powerpoint/2010/main" val="324731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886200" cy="1173162"/>
          </a:xfrm>
        </p:spPr>
        <p:txBody>
          <a:bodyPr>
            <a:normAutofit/>
          </a:bodyPr>
          <a:lstStyle/>
          <a:p>
            <a:r>
              <a:rPr lang="en-US" dirty="0" smtClean="0"/>
              <a:t>Co-Infection</a:t>
            </a:r>
            <a:endParaRPr lang="en-US" dirty="0"/>
          </a:p>
        </p:txBody>
      </p:sp>
      <p:sp>
        <p:nvSpPr>
          <p:cNvPr id="3" name="Content Placeholder 2"/>
          <p:cNvSpPr>
            <a:spLocks noGrp="1"/>
          </p:cNvSpPr>
          <p:nvPr>
            <p:ph idx="1"/>
          </p:nvPr>
        </p:nvSpPr>
        <p:spPr>
          <a:xfrm>
            <a:off x="533400" y="2895600"/>
            <a:ext cx="8229600" cy="2819400"/>
          </a:xfrm>
        </p:spPr>
        <p:txBody>
          <a:bodyPr>
            <a:normAutofit fontScale="62500" lnSpcReduction="20000"/>
          </a:bodyPr>
          <a:lstStyle/>
          <a:p>
            <a:r>
              <a:rPr lang="en-US" dirty="0" smtClean="0"/>
              <a:t>5 of the 115 (</a:t>
            </a:r>
            <a:r>
              <a:rPr lang="en-US" dirty="0" smtClean="0">
                <a:solidFill>
                  <a:srgbClr val="FF0000"/>
                </a:solidFill>
              </a:rPr>
              <a:t>4.3%</a:t>
            </a:r>
            <a:r>
              <a:rPr lang="en-US" dirty="0" smtClean="0"/>
              <a:t>) patients confirmed with </a:t>
            </a:r>
            <a:r>
              <a:rPr lang="en-US" dirty="0" smtClean="0">
                <a:solidFill>
                  <a:srgbClr val="FF0000"/>
                </a:solidFill>
              </a:rPr>
              <a:t>COVID-19 were also diagnosed with influenza </a:t>
            </a:r>
            <a:r>
              <a:rPr lang="en-US" dirty="0" smtClean="0"/>
              <a:t>virus infection in a Chinese study. [13]</a:t>
            </a:r>
          </a:p>
          <a:p>
            <a:r>
              <a:rPr lang="en-US" dirty="0"/>
              <a:t>P</a:t>
            </a:r>
            <a:r>
              <a:rPr lang="en-US" dirty="0" smtClean="0"/>
              <a:t>atients with both COVID-19 and influenza virus infection did not appear to show a more severe condition. </a:t>
            </a:r>
            <a:r>
              <a:rPr lang="en-US" dirty="0"/>
              <a:t>[13] </a:t>
            </a:r>
            <a:endParaRPr lang="en-US" dirty="0" smtClean="0"/>
          </a:p>
          <a:p>
            <a:r>
              <a:rPr lang="en-US" dirty="0" smtClean="0">
                <a:effectLst/>
              </a:rPr>
              <a:t>Stanford </a:t>
            </a:r>
            <a:r>
              <a:rPr lang="en-US" dirty="0" smtClean="0">
                <a:effectLst/>
              </a:rPr>
              <a:t>Data</a:t>
            </a:r>
            <a:r>
              <a:rPr lang="en-US" dirty="0" smtClean="0">
                <a:effectLst/>
              </a:rPr>
              <a:t>: [25]</a:t>
            </a:r>
          </a:p>
          <a:p>
            <a:pPr lvl="1"/>
            <a:r>
              <a:rPr lang="en-US" dirty="0" smtClean="0">
                <a:effectLst/>
              </a:rPr>
              <a:t>22% of the 49 confirmed COVID-19 cases. 	</a:t>
            </a:r>
          </a:p>
          <a:p>
            <a:pPr lvl="1"/>
            <a:r>
              <a:rPr lang="en-US" dirty="0" smtClean="0">
                <a:solidFill>
                  <a:srgbClr val="FF0000"/>
                </a:solidFill>
                <a:effectLst/>
              </a:rPr>
              <a:t>8.7%</a:t>
            </a:r>
            <a:r>
              <a:rPr lang="en-US" dirty="0" smtClean="0">
                <a:effectLst/>
              </a:rPr>
              <a:t> of the 127 people with </a:t>
            </a:r>
            <a:r>
              <a:rPr lang="en-US" dirty="0" smtClean="0">
                <a:solidFill>
                  <a:srgbClr val="FF0000"/>
                </a:solidFill>
                <a:effectLst/>
              </a:rPr>
              <a:t>other respiratory viruses</a:t>
            </a:r>
            <a:r>
              <a:rPr lang="en-US" dirty="0" smtClean="0">
                <a:effectLst/>
              </a:rPr>
              <a:t> — </a:t>
            </a:r>
            <a:r>
              <a:rPr lang="en-US" dirty="0" smtClean="0">
                <a:solidFill>
                  <a:srgbClr val="FF0000"/>
                </a:solidFill>
                <a:effectLst/>
              </a:rPr>
              <a:t>were found to be co-infected with COVID-19. 	</a:t>
            </a:r>
          </a:p>
          <a:p>
            <a:r>
              <a:rPr lang="en-US" dirty="0" smtClean="0">
                <a:effectLst/>
              </a:rPr>
              <a:t>The findings challenge the assumption that people are unlikely to have COVID-19 if they have another type of viral respiratory disease.[25]</a:t>
            </a:r>
          </a:p>
          <a:p>
            <a:pPr marL="0" indent="0">
              <a:buNone/>
            </a:pPr>
            <a:endParaRPr lang="en-US" dirty="0" smtClean="0">
              <a:effectLst/>
            </a:endParaRPr>
          </a:p>
          <a:p>
            <a:endParaRPr lang="en-US" dirty="0" smtClean="0">
              <a:effectLst/>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533400"/>
            <a:ext cx="3886200" cy="2189226"/>
          </a:xfrm>
          <a:prstGeom prst="rect">
            <a:avLst/>
          </a:prstGeom>
        </p:spPr>
      </p:pic>
      <p:sp>
        <p:nvSpPr>
          <p:cNvPr id="5" name="Rectangle 4"/>
          <p:cNvSpPr/>
          <p:nvPr/>
        </p:nvSpPr>
        <p:spPr>
          <a:xfrm>
            <a:off x="2819400" y="6096000"/>
            <a:ext cx="5562600" cy="369332"/>
          </a:xfrm>
          <a:prstGeom prst="rect">
            <a:avLst/>
          </a:prstGeom>
        </p:spPr>
        <p:txBody>
          <a:bodyPr wrap="square">
            <a:spAutoFit/>
          </a:bodyPr>
          <a:lstStyle/>
          <a:p>
            <a:r>
              <a:rPr lang="en-US" sz="900" b="1" dirty="0" smtClean="0"/>
              <a:t>13. The </a:t>
            </a:r>
            <a:r>
              <a:rPr lang="en-US" sz="900" b="1" dirty="0"/>
              <a:t>clinical characteristics of pneumonia patients </a:t>
            </a:r>
            <a:r>
              <a:rPr lang="en-US" sz="900" b="1" dirty="0" err="1"/>
              <a:t>coinfected</a:t>
            </a:r>
            <a:r>
              <a:rPr lang="en-US" sz="900" b="1" dirty="0"/>
              <a:t> with 2019 novel coronavirus and influenza virus in Wuhan, China. </a:t>
            </a:r>
            <a:r>
              <a:rPr lang="en-US" sz="900" dirty="0">
                <a:hlinkClick r:id="rId3" tooltip="Journal of medical virology."/>
              </a:rPr>
              <a:t> J Med </a:t>
            </a:r>
            <a:r>
              <a:rPr lang="en-US" sz="900" dirty="0" err="1">
                <a:hlinkClick r:id="rId3" tooltip="Journal of medical virology."/>
              </a:rPr>
              <a:t>Virol</a:t>
            </a:r>
            <a:r>
              <a:rPr lang="en-US" sz="900" dirty="0">
                <a:hlinkClick r:id="rId3" tooltip="Journal of medical virology."/>
              </a:rPr>
              <a:t>.</a:t>
            </a:r>
            <a:r>
              <a:rPr lang="en-US" sz="900" dirty="0"/>
              <a:t> 2020 Mar 20. </a:t>
            </a:r>
            <a:r>
              <a:rPr lang="en-US" sz="900" dirty="0" err="1"/>
              <a:t>doi</a:t>
            </a:r>
            <a:r>
              <a:rPr lang="en-US" sz="900" dirty="0"/>
              <a:t>: 10.1002/jmv.25781</a:t>
            </a:r>
          </a:p>
        </p:txBody>
      </p:sp>
      <p:sp>
        <p:nvSpPr>
          <p:cNvPr id="6" name="Rectangle 5"/>
          <p:cNvSpPr/>
          <p:nvPr/>
        </p:nvSpPr>
        <p:spPr>
          <a:xfrm>
            <a:off x="2819400" y="5849779"/>
            <a:ext cx="6629400" cy="246221"/>
          </a:xfrm>
          <a:prstGeom prst="rect">
            <a:avLst/>
          </a:prstGeom>
        </p:spPr>
        <p:txBody>
          <a:bodyPr wrap="square">
            <a:spAutoFit/>
          </a:bodyPr>
          <a:lstStyle/>
          <a:p>
            <a:r>
              <a:rPr lang="en-US" sz="1000" u="sng" dirty="0" smtClean="0">
                <a:hlinkClick r:id="rId4"/>
              </a:rPr>
              <a:t>25.</a:t>
            </a:r>
            <a:r>
              <a:rPr lang="en-US" sz="1000" dirty="0" smtClean="0">
                <a:hlinkClick r:id="rId4"/>
              </a:rPr>
              <a:t>http</a:t>
            </a:r>
            <a:r>
              <a:rPr lang="en-US" sz="1000" dirty="0">
                <a:hlinkClick r:id="rId4"/>
              </a:rPr>
              <a:t>://med.stanford.edu/news/all-news/2020/03/covid-19-can-coexist-with-other-respiratory-viruses.html</a:t>
            </a:r>
            <a:endParaRPr lang="en-US" sz="1000" dirty="0"/>
          </a:p>
        </p:txBody>
      </p:sp>
    </p:spTree>
    <p:extLst>
      <p:ext uri="{BB962C8B-B14F-4D97-AF65-F5344CB8AC3E}">
        <p14:creationId xmlns:p14="http://schemas.microsoft.com/office/powerpoint/2010/main" val="970271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Supportive Care For COVID 19</a:t>
            </a:r>
            <a:endParaRPr lang="en-US" dirty="0"/>
          </a:p>
        </p:txBody>
      </p:sp>
      <p:sp>
        <p:nvSpPr>
          <p:cNvPr id="3" name="Content Placeholder 2"/>
          <p:cNvSpPr>
            <a:spLocks noGrp="1"/>
          </p:cNvSpPr>
          <p:nvPr>
            <p:ph idx="1"/>
          </p:nvPr>
        </p:nvSpPr>
        <p:spPr>
          <a:xfrm>
            <a:off x="304800" y="1600200"/>
            <a:ext cx="5410200" cy="4525963"/>
          </a:xfrm>
        </p:spPr>
        <p:txBody>
          <a:bodyPr>
            <a:normAutofit fontScale="55000" lnSpcReduction="20000"/>
          </a:bodyPr>
          <a:lstStyle/>
          <a:p>
            <a:r>
              <a:rPr lang="en-US" dirty="0" smtClean="0"/>
              <a:t>Oxygen to keep O2&gt;90% (but not higher than 96%).</a:t>
            </a:r>
          </a:p>
          <a:p>
            <a:r>
              <a:rPr lang="en-US" dirty="0" smtClean="0"/>
              <a:t>Be aware: O2 </a:t>
            </a:r>
            <a:r>
              <a:rPr lang="en-US" dirty="0"/>
              <a:t>NC &gt; 5L increase risk of </a:t>
            </a:r>
            <a:r>
              <a:rPr lang="en-US" dirty="0" err="1" smtClean="0"/>
              <a:t>aerosolization</a:t>
            </a:r>
            <a:r>
              <a:rPr lang="en-US" dirty="0" smtClean="0"/>
              <a:t>.</a:t>
            </a:r>
          </a:p>
          <a:p>
            <a:r>
              <a:rPr lang="en-US" dirty="0" smtClean="0"/>
              <a:t>Nebulizer vs MDI: </a:t>
            </a:r>
            <a:r>
              <a:rPr lang="en-US" dirty="0"/>
              <a:t> Nebulizers are associated with </a:t>
            </a:r>
            <a:r>
              <a:rPr lang="en-US" dirty="0" err="1"/>
              <a:t>aerosolization</a:t>
            </a:r>
            <a:r>
              <a:rPr lang="en-US" dirty="0"/>
              <a:t> and potentially increase the risk of SARS-CoV-2 </a:t>
            </a:r>
            <a:r>
              <a:rPr lang="en-US" dirty="0" smtClean="0"/>
              <a:t>transmission.</a:t>
            </a:r>
          </a:p>
          <a:p>
            <a:r>
              <a:rPr lang="en-US" dirty="0" smtClean="0"/>
              <a:t>Prefer High Flow over </a:t>
            </a:r>
            <a:r>
              <a:rPr lang="en-US" dirty="0" err="1" smtClean="0"/>
              <a:t>ventimask</a:t>
            </a:r>
            <a:r>
              <a:rPr lang="en-US" dirty="0"/>
              <a:t>/</a:t>
            </a:r>
            <a:r>
              <a:rPr lang="en-US" dirty="0" smtClean="0"/>
              <a:t>Noninvasive Ventilation</a:t>
            </a:r>
            <a:r>
              <a:rPr lang="en-US" dirty="0"/>
              <a:t> </a:t>
            </a:r>
            <a:r>
              <a:rPr lang="en-US" dirty="0" smtClean="0"/>
              <a:t>(</a:t>
            </a:r>
            <a:r>
              <a:rPr lang="en-US" dirty="0" err="1" smtClean="0"/>
              <a:t>BiPAP</a:t>
            </a:r>
            <a:r>
              <a:rPr lang="en-US" dirty="0" smtClean="0"/>
              <a:t>/CPAP)</a:t>
            </a:r>
          </a:p>
          <a:p>
            <a:r>
              <a:rPr lang="en-US" dirty="0" smtClean="0"/>
              <a:t>Conservative fluid administration strategy</a:t>
            </a:r>
          </a:p>
          <a:p>
            <a:r>
              <a:rPr lang="en-US" dirty="0" smtClean="0"/>
              <a:t>Mechanical </a:t>
            </a:r>
            <a:r>
              <a:rPr lang="en-US" dirty="0"/>
              <a:t>ventilation: </a:t>
            </a:r>
            <a:r>
              <a:rPr lang="en-US" dirty="0" smtClean="0"/>
              <a:t>low tidal volume ventilation(4-8 mL/kg of predicted body weight)</a:t>
            </a:r>
          </a:p>
          <a:p>
            <a:r>
              <a:rPr lang="en-US" dirty="0" smtClean="0"/>
              <a:t>Prone ventilation for 12 to 16 hours is suggested</a:t>
            </a:r>
          </a:p>
          <a:p>
            <a:r>
              <a:rPr lang="en-US" dirty="0" smtClean="0"/>
              <a:t>Severe ARDS and hypoxemia despite optimizing ventilation, a trial of inhaled pulmonary vasodilator is suggested.</a:t>
            </a:r>
          </a:p>
          <a:p>
            <a:r>
              <a:rPr lang="en-US" dirty="0" smtClean="0"/>
              <a:t>In COVID-19 patients receiving mechanical ventilation who have respiratory failure, use of empiric antimicrobial/antibacterial agents is suggested</a:t>
            </a:r>
          </a:p>
        </p:txBody>
      </p:sp>
      <p:sp>
        <p:nvSpPr>
          <p:cNvPr id="4" name="AutoShape 2" descr="Nasal high‐flow therapy versus NIV in COPD patients with chronic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1600200"/>
            <a:ext cx="2946400" cy="16573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116" y="3505200"/>
            <a:ext cx="2946400" cy="2209800"/>
          </a:xfrm>
          <a:prstGeom prst="rect">
            <a:avLst/>
          </a:prstGeom>
        </p:spPr>
      </p:pic>
      <p:sp>
        <p:nvSpPr>
          <p:cNvPr id="8" name="Rectangle 7"/>
          <p:cNvSpPr/>
          <p:nvPr/>
        </p:nvSpPr>
        <p:spPr>
          <a:xfrm>
            <a:off x="3048000" y="6250702"/>
            <a:ext cx="5742516" cy="246221"/>
          </a:xfrm>
          <a:prstGeom prst="rect">
            <a:avLst/>
          </a:prstGeom>
        </p:spPr>
        <p:txBody>
          <a:bodyPr wrap="square">
            <a:spAutoFit/>
          </a:bodyPr>
          <a:lstStyle/>
          <a:p>
            <a:r>
              <a:rPr lang="en-US" sz="1000" b="1" dirty="0">
                <a:hlinkClick r:id="rId4"/>
              </a:rPr>
              <a:t>Management</a:t>
            </a:r>
            <a:r>
              <a:rPr lang="en-US" sz="1000" dirty="0">
                <a:hlinkClick r:id="rId4"/>
              </a:rPr>
              <a:t> of </a:t>
            </a:r>
            <a:r>
              <a:rPr lang="en-US" sz="1000" b="1" dirty="0">
                <a:hlinkClick r:id="rId4"/>
              </a:rPr>
              <a:t>Critically Ill</a:t>
            </a:r>
            <a:r>
              <a:rPr lang="en-US" sz="1000" dirty="0">
                <a:hlinkClick r:id="rId4"/>
              </a:rPr>
              <a:t> </a:t>
            </a:r>
            <a:r>
              <a:rPr lang="en-US" sz="1000" b="1" dirty="0">
                <a:hlinkClick r:id="rId4"/>
              </a:rPr>
              <a:t>Adults</a:t>
            </a:r>
            <a:r>
              <a:rPr lang="en-US" sz="1000" dirty="0">
                <a:hlinkClick r:id="rId4"/>
              </a:rPr>
              <a:t> With </a:t>
            </a:r>
            <a:r>
              <a:rPr lang="en-US" sz="1000" b="1" dirty="0" smtClean="0">
                <a:hlinkClick r:id="rId4"/>
              </a:rPr>
              <a:t>COVID-19</a:t>
            </a:r>
            <a:r>
              <a:rPr lang="en-US" sz="1000" dirty="0" smtClean="0">
                <a:hlinkClick r:id="rId4"/>
              </a:rPr>
              <a:t>.</a:t>
            </a:r>
            <a:r>
              <a:rPr lang="en-US" sz="1000" dirty="0" smtClean="0"/>
              <a:t> Poston </a:t>
            </a:r>
            <a:r>
              <a:rPr lang="en-US" sz="1000" dirty="0"/>
              <a:t>JT, Patel BK, Davis </a:t>
            </a:r>
            <a:r>
              <a:rPr lang="en-US" sz="1000" dirty="0" smtClean="0"/>
              <a:t>AM. JAMA</a:t>
            </a:r>
            <a:r>
              <a:rPr lang="en-US" sz="1000" dirty="0"/>
              <a:t>. </a:t>
            </a:r>
            <a:r>
              <a:rPr lang="en-US" sz="1000" b="1" dirty="0"/>
              <a:t>2020</a:t>
            </a:r>
            <a:r>
              <a:rPr lang="en-US" sz="1000" dirty="0"/>
              <a:t> Mar </a:t>
            </a:r>
            <a:r>
              <a:rPr lang="en-US" sz="1000" dirty="0" smtClean="0"/>
              <a:t>26 [26]</a:t>
            </a:r>
            <a:endParaRPr lang="en-US" sz="1000" dirty="0"/>
          </a:p>
        </p:txBody>
      </p:sp>
    </p:spTree>
    <p:extLst>
      <p:ext uri="{BB962C8B-B14F-4D97-AF65-F5344CB8AC3E}">
        <p14:creationId xmlns:p14="http://schemas.microsoft.com/office/powerpoint/2010/main" val="1487931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11682</TotalTime>
  <Words>6426</Words>
  <Application>Microsoft Office PowerPoint</Application>
  <PresentationFormat>On-screen Show (4:3)</PresentationFormat>
  <Paragraphs>540</Paragraphs>
  <Slides>64</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64</vt:i4>
      </vt:variant>
    </vt:vector>
  </HeadingPairs>
  <TitlesOfParts>
    <vt:vector size="67" baseType="lpstr">
      <vt:lpstr>Arial</vt:lpstr>
      <vt:lpstr>Calibri</vt:lpstr>
      <vt:lpstr>Office Theme</vt:lpstr>
      <vt:lpstr>Coronavirus Disease 2019 (COVID-19): Management</vt:lpstr>
      <vt:lpstr>COVID 19</vt:lpstr>
      <vt:lpstr>Local COVID 19 Data</vt:lpstr>
      <vt:lpstr>Risk Factors for COVID-19 Disease Progression</vt:lpstr>
      <vt:lpstr>Lab Findings</vt:lpstr>
      <vt:lpstr>Labs For COVID 19</vt:lpstr>
      <vt:lpstr>Evaluation of COVID</vt:lpstr>
      <vt:lpstr>Co-Infection</vt:lpstr>
      <vt:lpstr>Supportive Care For COVID 19</vt:lpstr>
      <vt:lpstr>Antibiotics MGH Approach</vt:lpstr>
      <vt:lpstr>Antibiotics For COVID Patients Our Approach</vt:lpstr>
      <vt:lpstr>NSAIDS and COVID 19</vt:lpstr>
      <vt:lpstr>NSAIDS and COVID 19</vt:lpstr>
      <vt:lpstr>Steroid</vt:lpstr>
      <vt:lpstr>Steroidand COVID 19</vt:lpstr>
      <vt:lpstr>Should We Avoid ACE-I/ARB</vt:lpstr>
      <vt:lpstr>Renin- Angiotensin- Aldoterone System and COVID 19</vt:lpstr>
      <vt:lpstr>ACE-I/ARB and COVID 19</vt:lpstr>
      <vt:lpstr>ACE-I/ARB and COVID 19</vt:lpstr>
      <vt:lpstr>Statin and COVID 19</vt:lpstr>
      <vt:lpstr>Statin</vt:lpstr>
      <vt:lpstr>Statin and COVID 19</vt:lpstr>
      <vt:lpstr>COVID 19 Vaccine vs Treatments</vt:lpstr>
      <vt:lpstr>Pharmacologic Treatment For COVID 19</vt:lpstr>
      <vt:lpstr>Severe COVID 19 and Cytokine Storm</vt:lpstr>
      <vt:lpstr>Virology of SARS COV 2</vt:lpstr>
      <vt:lpstr>Clinical Course in the ICU</vt:lpstr>
      <vt:lpstr>Cytokine Storm</vt:lpstr>
      <vt:lpstr>Potential Treatments</vt:lpstr>
      <vt:lpstr>Hydroxychloroquine and Chloroquine</vt:lpstr>
      <vt:lpstr>Antiviral properties</vt:lpstr>
      <vt:lpstr>Hydroxychloroquine</vt:lpstr>
      <vt:lpstr>Other viruses and (hydroxy)chloroquine</vt:lpstr>
      <vt:lpstr>Con:</vt:lpstr>
      <vt:lpstr>Pro:</vt:lpstr>
      <vt:lpstr>Hydroxychloroquine For Mild COVID Pneumonia A Chinese Randomized Trial </vt:lpstr>
      <vt:lpstr>Review of French Study</vt:lpstr>
      <vt:lpstr>Hydroxychloroquine + Azithromcycin The French Study</vt:lpstr>
      <vt:lpstr>Hydroxychloroquine: Harmful?</vt:lpstr>
      <vt:lpstr>Outcomes of hydroxychloroquine usage in United States veterans hospitalized with Covid-19 4/22/2020</vt:lpstr>
      <vt:lpstr>Side Effect of Hydroxychloroquine</vt:lpstr>
      <vt:lpstr>New NIH Recommendation For COVID 19 April 21, 20204:15 PM ET</vt:lpstr>
      <vt:lpstr> 2019 Novel Coronavirus COVID-19 ISDH Webinar  April 17, 2020</vt:lpstr>
      <vt:lpstr>Hydroxychloroquine and COVID 19 Our Experience</vt:lpstr>
      <vt:lpstr>Hydroxychloroquine  </vt:lpstr>
      <vt:lpstr>Convalescent Plasma</vt:lpstr>
      <vt:lpstr>FDA Criteria For Convalescent Plasma </vt:lpstr>
      <vt:lpstr>FDA Convalescent Plasma Donor Eligibility</vt:lpstr>
      <vt:lpstr>Tocilizumab</vt:lpstr>
      <vt:lpstr>Tocilizumab</vt:lpstr>
      <vt:lpstr>Tocilizumab</vt:lpstr>
      <vt:lpstr>Tocilizumab</vt:lpstr>
      <vt:lpstr>IVIG</vt:lpstr>
      <vt:lpstr>Lopinavir/Ritonavir (Kaletra) We Do Not Use It</vt:lpstr>
      <vt:lpstr>Remdesivir</vt:lpstr>
      <vt:lpstr>Remdesivir</vt:lpstr>
      <vt:lpstr>Remdesivir</vt:lpstr>
      <vt:lpstr>Remdesivir</vt:lpstr>
      <vt:lpstr>Remdesivir</vt:lpstr>
      <vt:lpstr>Remdesivir</vt:lpstr>
      <vt:lpstr>Remdesivir: Compassionate Use</vt:lpstr>
      <vt:lpstr>Safety</vt:lpstr>
      <vt:lpstr>References</vt:lpstr>
      <vt:lpstr>Questions</vt:lpstr>
    </vt:vector>
  </TitlesOfParts>
  <Company>Beacon Health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Pharmacological Treatment</dc:title>
  <dc:creator>Justin Chow</dc:creator>
  <cp:lastModifiedBy>Justin Chow</cp:lastModifiedBy>
  <cp:revision>463</cp:revision>
  <dcterms:created xsi:type="dcterms:W3CDTF">2020-04-11T17:04:29Z</dcterms:created>
  <dcterms:modified xsi:type="dcterms:W3CDTF">2020-04-22T15:48:15Z</dcterms:modified>
</cp:coreProperties>
</file>